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814" r:id="rId2"/>
  </p:sldMasterIdLst>
  <p:notesMasterIdLst>
    <p:notesMasterId r:id="rId128"/>
  </p:notesMasterIdLst>
  <p:sldIdLst>
    <p:sldId id="374" r:id="rId3"/>
    <p:sldId id="375" r:id="rId4"/>
    <p:sldId id="376" r:id="rId5"/>
    <p:sldId id="381" r:id="rId6"/>
    <p:sldId id="377" r:id="rId7"/>
    <p:sldId id="379" r:id="rId8"/>
    <p:sldId id="382" r:id="rId9"/>
    <p:sldId id="383" r:id="rId10"/>
    <p:sldId id="384" r:id="rId11"/>
    <p:sldId id="332" r:id="rId12"/>
    <p:sldId id="333" r:id="rId13"/>
    <p:sldId id="334" r:id="rId14"/>
    <p:sldId id="257" r:id="rId15"/>
    <p:sldId id="258" r:id="rId16"/>
    <p:sldId id="259" r:id="rId17"/>
    <p:sldId id="260" r:id="rId18"/>
    <p:sldId id="261" r:id="rId19"/>
    <p:sldId id="335" r:id="rId20"/>
    <p:sldId id="262" r:id="rId21"/>
    <p:sldId id="336" r:id="rId22"/>
    <p:sldId id="337" r:id="rId23"/>
    <p:sldId id="263" r:id="rId24"/>
    <p:sldId id="338" r:id="rId25"/>
    <p:sldId id="339" r:id="rId26"/>
    <p:sldId id="340" r:id="rId27"/>
    <p:sldId id="264" r:id="rId28"/>
    <p:sldId id="341" r:id="rId29"/>
    <p:sldId id="342" r:id="rId30"/>
    <p:sldId id="265" r:id="rId31"/>
    <p:sldId id="266" r:id="rId32"/>
    <p:sldId id="267" r:id="rId33"/>
    <p:sldId id="268" r:id="rId34"/>
    <p:sldId id="269" r:id="rId35"/>
    <p:sldId id="270" r:id="rId36"/>
    <p:sldId id="343" r:id="rId37"/>
    <p:sldId id="344" r:id="rId38"/>
    <p:sldId id="271" r:id="rId39"/>
    <p:sldId id="272" r:id="rId40"/>
    <p:sldId id="273" r:id="rId41"/>
    <p:sldId id="345" r:id="rId42"/>
    <p:sldId id="274" r:id="rId43"/>
    <p:sldId id="346" r:id="rId44"/>
    <p:sldId id="347" r:id="rId45"/>
    <p:sldId id="348" r:id="rId46"/>
    <p:sldId id="349"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350" r:id="rId63"/>
    <p:sldId id="290" r:id="rId64"/>
    <p:sldId id="351" r:id="rId65"/>
    <p:sldId id="291" r:id="rId66"/>
    <p:sldId id="292" r:id="rId67"/>
    <p:sldId id="293" r:id="rId68"/>
    <p:sldId id="294" r:id="rId69"/>
    <p:sldId id="295" r:id="rId70"/>
    <p:sldId id="296" r:id="rId71"/>
    <p:sldId id="352" r:id="rId72"/>
    <p:sldId id="297" r:id="rId73"/>
    <p:sldId id="298" r:id="rId74"/>
    <p:sldId id="353" r:id="rId75"/>
    <p:sldId id="299" r:id="rId76"/>
    <p:sldId id="300" r:id="rId77"/>
    <p:sldId id="301" r:id="rId78"/>
    <p:sldId id="302" r:id="rId79"/>
    <p:sldId id="303" r:id="rId80"/>
    <p:sldId id="304" r:id="rId81"/>
    <p:sldId id="305" r:id="rId82"/>
    <p:sldId id="306" r:id="rId83"/>
    <p:sldId id="307" r:id="rId84"/>
    <p:sldId id="308" r:id="rId85"/>
    <p:sldId id="309" r:id="rId86"/>
    <p:sldId id="354" r:id="rId87"/>
    <p:sldId id="355" r:id="rId88"/>
    <p:sldId id="310" r:id="rId89"/>
    <p:sldId id="311" r:id="rId90"/>
    <p:sldId id="312" r:id="rId91"/>
    <p:sldId id="356" r:id="rId92"/>
    <p:sldId id="357" r:id="rId93"/>
    <p:sldId id="358" r:id="rId94"/>
    <p:sldId id="359" r:id="rId95"/>
    <p:sldId id="313" r:id="rId96"/>
    <p:sldId id="360" r:id="rId97"/>
    <p:sldId id="361" r:id="rId98"/>
    <p:sldId id="362" r:id="rId99"/>
    <p:sldId id="363" r:id="rId100"/>
    <p:sldId id="364" r:id="rId101"/>
    <p:sldId id="314" r:id="rId102"/>
    <p:sldId id="315" r:id="rId103"/>
    <p:sldId id="316" r:id="rId104"/>
    <p:sldId id="317" r:id="rId105"/>
    <p:sldId id="318" r:id="rId106"/>
    <p:sldId id="319" r:id="rId107"/>
    <p:sldId id="320" r:id="rId108"/>
    <p:sldId id="370" r:id="rId109"/>
    <p:sldId id="365" r:id="rId110"/>
    <p:sldId id="366" r:id="rId111"/>
    <p:sldId id="367" r:id="rId112"/>
    <p:sldId id="368" r:id="rId113"/>
    <p:sldId id="369" r:id="rId114"/>
    <p:sldId id="321" r:id="rId115"/>
    <p:sldId id="322" r:id="rId116"/>
    <p:sldId id="323" r:id="rId117"/>
    <p:sldId id="324" r:id="rId118"/>
    <p:sldId id="371" r:id="rId119"/>
    <p:sldId id="325" r:id="rId120"/>
    <p:sldId id="326" r:id="rId121"/>
    <p:sldId id="327" r:id="rId122"/>
    <p:sldId id="328" r:id="rId123"/>
    <p:sldId id="329" r:id="rId124"/>
    <p:sldId id="330" r:id="rId125"/>
    <p:sldId id="372" r:id="rId126"/>
    <p:sldId id="373" r:id="rId12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108" d="100"/>
          <a:sy n="108" d="100"/>
        </p:scale>
        <p:origin x="1278"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ko-KR" altLang="ko-K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굴림" panose="020B0600000101010101" pitchFamily="50" charset="-127"/>
              </a:defRPr>
            </a:lvl1pPr>
          </a:lstStyle>
          <a:p>
            <a:pPr>
              <a:defRPr/>
            </a:pPr>
            <a:fld id="{1B4963D7-1A2D-45E9-88A5-01C71A3CE96B}" type="datetimeFigureOut">
              <a:rPr lang="en-US" altLang="ko-KR"/>
              <a:pPr>
                <a:defRPr/>
              </a:pPr>
              <a:t>9/2/2021</a:t>
            </a:fld>
            <a:endParaRPr lang="en-US" altLang="ko-K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ko-KR" altLang="ko-K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굴림" panose="020B0600000101010101" pitchFamily="50" charset="-127"/>
              </a:defRPr>
            </a:lvl1pPr>
          </a:lstStyle>
          <a:p>
            <a:pPr>
              <a:defRPr/>
            </a:pPr>
            <a:fld id="{398AD83E-03FA-402D-A33F-350D871F49C6}"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FFFFFF"/>
              </a:solidFill>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Freeform 20"/>
            <p:cNvSpPr>
              <a:spLocks/>
            </p:cNvSpPr>
            <p:nvPr/>
          </p:nvSpPr>
          <p:spPr bwMode="auto">
            <a:xfrm>
              <a:off x="35443" y="5135526"/>
              <a:ext cx="9108557" cy="838200"/>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FFFFFF"/>
                </a:solidFill>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000000"/>
              </a:solidFill>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pPr>
              <a:defRPr/>
            </a:pPr>
            <a:fld id="{9B320873-63C5-4285-9226-FF828CE40444}" type="datetime1">
              <a:rPr lang="en-US" altLang="ko-KR"/>
              <a:pPr>
                <a:defRPr/>
              </a:pPr>
              <a:t>9/2/2021</a:t>
            </a:fld>
            <a:endParaRPr lang="en-US" altLang="ko-KR"/>
          </a:p>
        </p:txBody>
      </p:sp>
      <p:sp>
        <p:nvSpPr>
          <p:cNvPr id="13" name="Slide Number Placeholder 26"/>
          <p:cNvSpPr>
            <a:spLocks noGrp="1"/>
          </p:cNvSpPr>
          <p:nvPr>
            <p:ph type="sldNum" sz="quarter" idx="11"/>
          </p:nvPr>
        </p:nvSpPr>
        <p:spPr/>
        <p:txBody>
          <a:bodyPr/>
          <a:lstStyle>
            <a:lvl1pPr>
              <a:defRPr>
                <a:solidFill>
                  <a:srgbClr val="FFFFFF"/>
                </a:solidFill>
              </a:defRPr>
            </a:lvl1pPr>
          </a:lstStyle>
          <a:p>
            <a:pPr>
              <a:defRPr/>
            </a:pPr>
            <a:fld id="{A34F1000-FAA8-43E2-B117-9733C51665F9}" type="slidenum">
              <a:rPr lang="en-US" altLang="ko-KR"/>
              <a:pPr>
                <a:defRPr/>
              </a:pPr>
              <a:t>‹#›</a:t>
            </a:fld>
            <a:endParaRPr lang="en-US" altLang="ko-KR"/>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Copyright © Pearson, Inc. 2013. All Rights Reserved.</a:t>
            </a:r>
          </a:p>
        </p:txBody>
      </p:sp>
    </p:spTree>
    <p:extLst>
      <p:ext uri="{BB962C8B-B14F-4D97-AF65-F5344CB8AC3E}">
        <p14:creationId xmlns:p14="http://schemas.microsoft.com/office/powerpoint/2010/main" val="36991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6F4847C9-D6CF-496A-8CA7-0DC962D1E644}" type="datetime1">
              <a:rPr lang="en-US" altLang="ko-KR"/>
              <a:pPr>
                <a:defRPr/>
              </a:pPr>
              <a:t>9/2/2021</a:t>
            </a:fld>
            <a:endParaRPr lang="en-US" altLang="ko-KR"/>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pPr>
              <a:defRPr/>
            </a:pPr>
            <a:fld id="{972D3244-C8C5-4DD7-9521-2274944F2D26}" type="slidenum">
              <a:rPr lang="en-US" altLang="ko-KR"/>
              <a:pPr>
                <a:defRPr/>
              </a:pPr>
              <a:t>‹#›</a:t>
            </a:fld>
            <a:endParaRPr lang="en-US" altLang="ko-KR"/>
          </a:p>
        </p:txBody>
      </p:sp>
    </p:spTree>
    <p:extLst>
      <p:ext uri="{BB962C8B-B14F-4D97-AF65-F5344CB8AC3E}">
        <p14:creationId xmlns:p14="http://schemas.microsoft.com/office/powerpoint/2010/main" val="3464858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6086537-26A5-40C1-9614-2F145E309246}" type="datetime1">
              <a:rPr lang="en-US" altLang="ko-KR"/>
              <a:pPr>
                <a:defRPr/>
              </a:pPr>
              <a:t>9/2/2021</a:t>
            </a:fld>
            <a:endParaRPr lang="en-US" altLang="ko-KR"/>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pPr>
              <a:defRPr/>
            </a:pPr>
            <a:fld id="{A9537216-A719-4085-8346-510822EC2100}" type="slidenum">
              <a:rPr lang="en-US" altLang="ko-KR"/>
              <a:pPr>
                <a:defRPr/>
              </a:pPr>
              <a:t>‹#›</a:t>
            </a:fld>
            <a:endParaRPr lang="en-US" altLang="ko-KR"/>
          </a:p>
        </p:txBody>
      </p:sp>
    </p:spTree>
    <p:extLst>
      <p:ext uri="{BB962C8B-B14F-4D97-AF65-F5344CB8AC3E}">
        <p14:creationId xmlns:p14="http://schemas.microsoft.com/office/powerpoint/2010/main" val="366677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AE15044B-688B-49F0-9FC1-821A25296B1E}" type="datetime1">
              <a:rPr lang="en-US" altLang="ko-KR"/>
              <a:pPr>
                <a:defRPr/>
              </a:pPr>
              <a:t>9/2/2021</a:t>
            </a:fld>
            <a:endParaRPr lang="en-US" altLang="ko-KR"/>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pPr>
              <a:defRPr/>
            </a:pPr>
            <a:fld id="{B99703DB-C0AE-430D-86CB-64E959E17763}" type="slidenum">
              <a:rPr lang="en-US" altLang="ko-KR"/>
              <a:pPr>
                <a:defRPr/>
              </a:pPr>
              <a:t>‹#›</a:t>
            </a:fld>
            <a:endParaRPr lang="en-US" altLang="ko-KR"/>
          </a:p>
        </p:txBody>
      </p:sp>
    </p:spTree>
    <p:extLst>
      <p:ext uri="{BB962C8B-B14F-4D97-AF65-F5344CB8AC3E}">
        <p14:creationId xmlns:p14="http://schemas.microsoft.com/office/powerpoint/2010/main" val="803016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420888"/>
            <a:ext cx="7772400" cy="1179562"/>
          </a:xfrm>
        </p:spPr>
        <p:txBody>
          <a:bodyPr/>
          <a:lstStyle>
            <a:lvl1pPr algn="ctr">
              <a:defRPr sz="2400">
                <a:solidFill>
                  <a:schemeClr val="accent1">
                    <a:lumMod val="50000"/>
                  </a:schemeClr>
                </a:solidFill>
              </a:defRPr>
            </a:lvl1pPr>
          </a:lstStyle>
          <a:p>
            <a:r>
              <a:rPr lang="ko-KR" altLang="en-US"/>
              <a:t>마스터 제목 스타일 편집</a:t>
            </a:r>
            <a:endParaRPr lang="ko-KR" altLang="en-US" dirty="0"/>
          </a:p>
        </p:txBody>
      </p:sp>
      <p:sp>
        <p:nvSpPr>
          <p:cNvPr id="3" name="부제목 2"/>
          <p:cNvSpPr>
            <a:spLocks noGrp="1"/>
          </p:cNvSpPr>
          <p:nvPr>
            <p:ph type="subTitle" idx="1"/>
          </p:nvPr>
        </p:nvSpPr>
        <p:spPr>
          <a:xfrm>
            <a:off x="1371600" y="4149080"/>
            <a:ext cx="6400800" cy="720080"/>
          </a:xfr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ko-KR" altLang="en-US" dirty="0"/>
          </a:p>
        </p:txBody>
      </p:sp>
      <p:sp>
        <p:nvSpPr>
          <p:cNvPr id="10" name="텍스트 개체 틀 9"/>
          <p:cNvSpPr>
            <a:spLocks noGrp="1"/>
          </p:cNvSpPr>
          <p:nvPr>
            <p:ph type="body" sz="quarter" idx="10" hasCustomPrompt="1"/>
          </p:nvPr>
        </p:nvSpPr>
        <p:spPr>
          <a:xfrm>
            <a:off x="665419" y="5517232"/>
            <a:ext cx="6008712" cy="360040"/>
          </a:xfrm>
        </p:spPr>
        <p:txBody>
          <a:bodyPr>
            <a:noAutofit/>
          </a:bodyPr>
          <a:lstStyle>
            <a:lvl1pPr marL="0" indent="0">
              <a:buFontTx/>
              <a:buNone/>
              <a:defRPr sz="1600">
                <a:solidFill>
                  <a:schemeClr val="tx1"/>
                </a:solidFill>
              </a:defRPr>
            </a:lvl1pPr>
          </a:lstStyle>
          <a:p>
            <a:pPr lvl="0"/>
            <a:r>
              <a:rPr lang="ko-KR" altLang="en-US" dirty="0"/>
              <a:t>소속을 입력하십시오</a:t>
            </a:r>
          </a:p>
        </p:txBody>
      </p:sp>
      <p:sp>
        <p:nvSpPr>
          <p:cNvPr id="11" name="텍스트 개체 틀 9"/>
          <p:cNvSpPr>
            <a:spLocks noGrp="1"/>
          </p:cNvSpPr>
          <p:nvPr>
            <p:ph type="body" sz="quarter" idx="11" hasCustomPrompt="1"/>
          </p:nvPr>
        </p:nvSpPr>
        <p:spPr>
          <a:xfrm>
            <a:off x="665419" y="5805264"/>
            <a:ext cx="6008712" cy="360040"/>
          </a:xfrm>
        </p:spPr>
        <p:txBody>
          <a:bodyPr>
            <a:normAutofit/>
          </a:bodyPr>
          <a:lstStyle>
            <a:lvl1pPr marL="0" indent="0">
              <a:buFontTx/>
              <a:buNone/>
              <a:defRPr sz="1400">
                <a:solidFill>
                  <a:schemeClr val="bg1">
                    <a:lumMod val="65000"/>
                  </a:schemeClr>
                </a:solidFill>
              </a:defRPr>
            </a:lvl1pPr>
          </a:lstStyle>
          <a:p>
            <a:pPr lvl="0"/>
            <a:r>
              <a:rPr lang="ko-KR" altLang="en-US" dirty="0"/>
              <a:t>이름을 입력하십시오</a:t>
            </a:r>
          </a:p>
        </p:txBody>
      </p:sp>
      <p:cxnSp>
        <p:nvCxnSpPr>
          <p:cNvPr id="13" name="직선 연결선 12"/>
          <p:cNvCxnSpPr/>
          <p:nvPr/>
        </p:nvCxnSpPr>
        <p:spPr>
          <a:xfrm>
            <a:off x="772510" y="5508765"/>
            <a:ext cx="36004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25388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감사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420888"/>
            <a:ext cx="7772400" cy="1179562"/>
          </a:xfrm>
        </p:spPr>
        <p:txBody>
          <a:bodyPr/>
          <a:lstStyle>
            <a:lvl1pPr algn="ctr">
              <a:defRPr sz="2400">
                <a:solidFill>
                  <a:schemeClr val="accent1">
                    <a:lumMod val="50000"/>
                  </a:schemeClr>
                </a:solidFill>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17665411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ko-KR" altLang="en-US" dirty="0"/>
          </a:p>
        </p:txBody>
      </p:sp>
      <p:sp>
        <p:nvSpPr>
          <p:cNvPr id="3" name="내용 개체 틀 2"/>
          <p:cNvSpPr>
            <a:spLocks noGrp="1"/>
          </p:cNvSpPr>
          <p:nvPr>
            <p:ph idx="1"/>
          </p:nvPr>
        </p:nvSpPr>
        <p:spPr/>
        <p:txBody>
          <a:bodyPr/>
          <a:lstStyle>
            <a:lvl1pPr>
              <a:defRPr baseline="0">
                <a:latin typeface="맑은 고딕" panose="020B0503020000020004" pitchFamily="50" charset="-127"/>
              </a:defRPr>
            </a:lvl1pPr>
            <a:lvl2pPr>
              <a:defRPr baseline="0">
                <a:latin typeface="맑은 고딕" panose="020B0503020000020004" pitchFamily="50" charset="-127"/>
              </a:defRPr>
            </a:lvl2pPr>
            <a:lvl3pPr marL="897750" indent="-285750">
              <a:buFont typeface="Arial" panose="020B0604020202020204" pitchFamily="34" charset="0"/>
              <a:buChar char="•"/>
              <a:defRPr baseline="0">
                <a:latin typeface="맑은 고딕" panose="020B0503020000020004" pitchFamily="50" charset="-127"/>
              </a:defRPr>
            </a:lvl3pPr>
            <a:lvl4pPr>
              <a:defRPr baseline="0">
                <a:latin typeface="맑은 고딕" panose="020B0503020000020004" pitchFamily="50" charset="-127"/>
              </a:defRPr>
            </a:lvl4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날짜 개체 틀 3"/>
          <p:cNvSpPr>
            <a:spLocks noGrp="1"/>
          </p:cNvSpPr>
          <p:nvPr>
            <p:ph type="dt" sz="half" idx="10"/>
          </p:nvPr>
        </p:nvSpPr>
        <p:spPr/>
        <p:txBody>
          <a:bodyPr/>
          <a:lstStyle/>
          <a:p>
            <a:fld id="{3A1CCBAC-6AB0-43C9-B403-0F9DD0C49908}" type="datetime1">
              <a:rPr lang="ko-KR" altLang="en-US" smtClean="0"/>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lvl1pPr>
              <a:defRPr sz="1400">
                <a:effectLst>
                  <a:outerShdw blurRad="38100" dist="38100" dir="2700000" algn="tl">
                    <a:srgbClr val="000000">
                      <a:alpha val="43137"/>
                    </a:srgbClr>
                  </a:outerShdw>
                </a:effectLst>
              </a:defRPr>
            </a:lvl1pPr>
          </a:lstStyle>
          <a:p>
            <a:fld id="{F63C31A5-8A3D-4B61-AF04-3A1B1530B6C3}" type="slidenum">
              <a:rPr lang="ko-KR" altLang="en-US" smtClean="0"/>
              <a:pPr/>
              <a:t>‹#›</a:t>
            </a:fld>
            <a:endParaRPr lang="ko-KR" altLang="en-US" dirty="0"/>
          </a:p>
        </p:txBody>
      </p:sp>
    </p:spTree>
    <p:extLst>
      <p:ext uri="{BB962C8B-B14F-4D97-AF65-F5344CB8AC3E}">
        <p14:creationId xmlns:p14="http://schemas.microsoft.com/office/powerpoint/2010/main" val="1905657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제목 및 내용(바탕그림)">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날짜 개체 틀 3"/>
          <p:cNvSpPr>
            <a:spLocks noGrp="1"/>
          </p:cNvSpPr>
          <p:nvPr>
            <p:ph type="dt" sz="half" idx="10"/>
          </p:nvPr>
        </p:nvSpPr>
        <p:spPr/>
        <p:txBody>
          <a:bodyPr/>
          <a:lstStyle/>
          <a:p>
            <a:fld id="{FC2B84E3-7406-48AC-9EED-F664DAF3252F}" type="datetime1">
              <a:rPr lang="ko-KR" altLang="en-US" smtClean="0"/>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lvl1pPr>
              <a:defRPr sz="1400">
                <a:effectLst>
                  <a:outerShdw blurRad="38100" dist="38100" dir="2700000" algn="tl">
                    <a:srgbClr val="000000">
                      <a:alpha val="43137"/>
                    </a:srgbClr>
                  </a:outerShdw>
                </a:effectLst>
              </a:defRPr>
            </a:lvl1pPr>
          </a:lstStyle>
          <a:p>
            <a:fld id="{F63C31A5-8A3D-4B61-AF04-3A1B1530B6C3}" type="slidenum">
              <a:rPr lang="ko-KR" altLang="en-US" smtClean="0"/>
              <a:t>‹#›</a:t>
            </a:fld>
            <a:endParaRPr lang="ko-KR" altLang="en-US"/>
          </a:p>
        </p:txBody>
      </p:sp>
    </p:spTree>
    <p:extLst>
      <p:ext uri="{BB962C8B-B14F-4D97-AF65-F5344CB8AC3E}">
        <p14:creationId xmlns:p14="http://schemas.microsoft.com/office/powerpoint/2010/main" val="355516371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제목 및 내용(글상자흰색)">
    <p:spTree>
      <p:nvGrpSpPr>
        <p:cNvPr id="1" name=""/>
        <p:cNvGrpSpPr/>
        <p:nvPr/>
      </p:nvGrpSpPr>
      <p:grpSpPr>
        <a:xfrm>
          <a:off x="0" y="0"/>
          <a:ext cx="0" cy="0"/>
          <a:chOff x="0" y="0"/>
          <a:chExt cx="0" cy="0"/>
        </a:xfrm>
      </p:grpSpPr>
      <p:sp>
        <p:nvSpPr>
          <p:cNvPr id="8" name="직사각형 7"/>
          <p:cNvSpPr/>
          <p:nvPr/>
        </p:nvSpPr>
        <p:spPr>
          <a:xfrm>
            <a:off x="473624" y="1340768"/>
            <a:ext cx="8172000" cy="1296144"/>
          </a:xfrm>
          <a:prstGeom prst="rect">
            <a:avLst/>
          </a:prstGeom>
          <a:solidFill>
            <a:schemeClr val="bg1"/>
          </a:solidFill>
          <a:ln>
            <a:noFill/>
          </a:ln>
          <a:effectLst>
            <a:outerShdw blurRad="25400" dist="12700" dir="5400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2020603020101020101" pitchFamily="18" charset="-127"/>
              <a:ea typeface="KoPub돋움체 Bold" panose="02020603020101020101" pitchFamily="18" charset="-127"/>
            </a:endParaRPr>
          </a:p>
        </p:txBody>
      </p:sp>
      <p:sp>
        <p:nvSpPr>
          <p:cNvPr id="3" name="내용 개체 틀 2"/>
          <p:cNvSpPr>
            <a:spLocks noGrp="1"/>
          </p:cNvSpPr>
          <p:nvPr>
            <p:ph idx="1"/>
          </p:nvPr>
        </p:nvSpPr>
        <p:spPr>
          <a:xfrm>
            <a:off x="395536" y="836712"/>
            <a:ext cx="8291264" cy="5184575"/>
          </a:xfrm>
        </p:spPr>
        <p:txBody>
          <a:bodyPr/>
          <a:lstStyle>
            <a:lvl2pPr>
              <a:lnSpc>
                <a:spcPct val="200000"/>
              </a:lnSpc>
              <a:defRPr/>
            </a:lvl2pPr>
            <a:lvl3pPr>
              <a:lnSpc>
                <a:spcPct val="100000"/>
              </a:lnSpc>
              <a:defRPr/>
            </a:lvl3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2" name="제목 1"/>
          <p:cNvSpPr>
            <a:spLocks noGrp="1"/>
          </p:cNvSpPr>
          <p:nvPr>
            <p:ph type="title"/>
          </p:nvPr>
        </p:nvSpPr>
        <p:spPr/>
        <p:txBody>
          <a:bodyPr/>
          <a:lstStyle/>
          <a:p>
            <a:r>
              <a:rPr lang="ko-KR" altLang="en-US"/>
              <a:t>마스터 제목 스타일 편집</a:t>
            </a:r>
          </a:p>
        </p:txBody>
      </p:sp>
      <p:sp>
        <p:nvSpPr>
          <p:cNvPr id="4" name="날짜 개체 틀 3"/>
          <p:cNvSpPr>
            <a:spLocks noGrp="1"/>
          </p:cNvSpPr>
          <p:nvPr>
            <p:ph type="dt" sz="half" idx="10"/>
          </p:nvPr>
        </p:nvSpPr>
        <p:spPr/>
        <p:txBody>
          <a:bodyPr/>
          <a:lstStyle/>
          <a:p>
            <a:fld id="{FC2B84E3-7406-48AC-9EED-F664DAF3252F}" type="datetime1">
              <a:rPr lang="ko-KR" altLang="en-US" smtClean="0"/>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lvl1pPr>
              <a:defRPr sz="1400">
                <a:effectLst>
                  <a:outerShdw blurRad="38100" dist="38100" dir="2700000" algn="tl">
                    <a:srgbClr val="000000">
                      <a:alpha val="43137"/>
                    </a:srgbClr>
                  </a:outerShdw>
                </a:effectLst>
              </a:defRPr>
            </a:lvl1pPr>
          </a:lstStyle>
          <a:p>
            <a:fld id="{F63C31A5-8A3D-4B61-AF04-3A1B1530B6C3}" type="slidenum">
              <a:rPr lang="ko-KR" altLang="en-US" smtClean="0"/>
              <a:t>‹#›</a:t>
            </a:fld>
            <a:endParaRPr lang="ko-KR" altLang="en-US"/>
          </a:p>
        </p:txBody>
      </p:sp>
      <p:cxnSp>
        <p:nvCxnSpPr>
          <p:cNvPr id="9" name="직선 연결선 8"/>
          <p:cNvCxnSpPr/>
          <p:nvPr/>
        </p:nvCxnSpPr>
        <p:spPr bwMode="auto">
          <a:xfrm>
            <a:off x="395536" y="2780928"/>
            <a:ext cx="8209190" cy="0"/>
          </a:xfrm>
          <a:prstGeom prst="line">
            <a:avLst/>
          </a:prstGeom>
          <a:solidFill>
            <a:schemeClr val="accent1"/>
          </a:solidFill>
          <a:ln w="9525" cap="rnd" cmpd="sng" algn="ctr">
            <a:solidFill>
              <a:schemeClr val="bg1">
                <a:lumMod val="50000"/>
              </a:schemeClr>
            </a:solidFill>
            <a:prstDash val="dash"/>
            <a:round/>
            <a:headEnd type="none" w="med" len="med"/>
            <a:tailEnd type="none" w="med" len="med"/>
          </a:ln>
          <a:effectLst/>
        </p:spPr>
      </p:cxnSp>
    </p:spTree>
    <p:extLst>
      <p:ext uri="{BB962C8B-B14F-4D97-AF65-F5344CB8AC3E}">
        <p14:creationId xmlns:p14="http://schemas.microsoft.com/office/powerpoint/2010/main" val="294992508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목차">
    <p:spTree>
      <p:nvGrpSpPr>
        <p:cNvPr id="1" name=""/>
        <p:cNvGrpSpPr/>
        <p:nvPr/>
      </p:nvGrpSpPr>
      <p:grpSpPr>
        <a:xfrm>
          <a:off x="0" y="0"/>
          <a:ext cx="0" cy="0"/>
          <a:chOff x="0" y="0"/>
          <a:chExt cx="0" cy="0"/>
        </a:xfrm>
      </p:grpSpPr>
      <p:sp>
        <p:nvSpPr>
          <p:cNvPr id="7" name="직사각형 6"/>
          <p:cNvSpPr/>
          <p:nvPr/>
        </p:nvSpPr>
        <p:spPr>
          <a:xfrm>
            <a:off x="453217" y="1340768"/>
            <a:ext cx="8237566" cy="4757542"/>
          </a:xfrm>
          <a:prstGeom prst="rect">
            <a:avLst/>
          </a:prstGeom>
          <a:solidFill>
            <a:schemeClr val="bg1"/>
          </a:solidFill>
          <a:ln>
            <a:noFill/>
          </a:ln>
          <a:effectLst>
            <a:outerShdw blurRad="25400" dist="12700" dir="5400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2020603020101020101" pitchFamily="18" charset="-127"/>
              <a:ea typeface="KoPub돋움체 Bold" panose="02020603020101020101" pitchFamily="18" charset="-127"/>
            </a:endParaRPr>
          </a:p>
        </p:txBody>
      </p:sp>
      <p:sp>
        <p:nvSpPr>
          <p:cNvPr id="2" name="제목 1"/>
          <p:cNvSpPr>
            <a:spLocks noGrp="1"/>
          </p:cNvSpPr>
          <p:nvPr>
            <p:ph type="title" hasCustomPrompt="1"/>
          </p:nvPr>
        </p:nvSpPr>
        <p:spPr/>
        <p:txBody>
          <a:bodyPr/>
          <a:lstStyle>
            <a:lvl1pPr>
              <a:defRPr b="1"/>
            </a:lvl1pPr>
          </a:lstStyle>
          <a:p>
            <a:r>
              <a:rPr lang="ko-KR" altLang="en-US" dirty="0"/>
              <a:t>목차를 입력하는 페이지입니다</a:t>
            </a:r>
          </a:p>
        </p:txBody>
      </p:sp>
      <p:sp>
        <p:nvSpPr>
          <p:cNvPr id="4" name="날짜 개체 틀 3"/>
          <p:cNvSpPr>
            <a:spLocks noGrp="1"/>
          </p:cNvSpPr>
          <p:nvPr>
            <p:ph type="dt" sz="half" idx="10"/>
          </p:nvPr>
        </p:nvSpPr>
        <p:spPr/>
        <p:txBody>
          <a:bodyPr/>
          <a:lstStyle/>
          <a:p>
            <a:fld id="{FC2B84E3-7406-48AC-9EED-F664DAF3252F}" type="datetime1">
              <a:rPr lang="ko-KR" altLang="en-US" smtClean="0"/>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lvl1pPr>
              <a:defRPr sz="1400">
                <a:effectLst>
                  <a:outerShdw blurRad="38100" dist="38100" dir="2700000" algn="tl">
                    <a:srgbClr val="000000">
                      <a:alpha val="43137"/>
                    </a:srgbClr>
                  </a:outerShdw>
                </a:effectLst>
              </a:defRPr>
            </a:lvl1pPr>
          </a:lstStyle>
          <a:p>
            <a:fld id="{F63C31A5-8A3D-4B61-AF04-3A1B1530B6C3}" type="slidenum">
              <a:rPr lang="ko-KR" altLang="en-US" smtClean="0"/>
              <a:t>‹#›</a:t>
            </a:fld>
            <a:endParaRPr lang="ko-KR" altLang="en-US"/>
          </a:p>
        </p:txBody>
      </p:sp>
      <p:pic>
        <p:nvPicPr>
          <p:cNvPr id="8" name="그림 7"/>
          <p:cNvPicPr>
            <a:picLocks noChangeAspect="1"/>
          </p:cNvPicPr>
          <p:nvPr/>
        </p:nvPicPr>
        <p:blipFill>
          <a:blip r:embed="rId2">
            <a:duotone>
              <a:schemeClr val="accent6">
                <a:shade val="45000"/>
                <a:satMod val="135000"/>
              </a:schemeClr>
              <a:prstClr val="white"/>
            </a:duotone>
          </a:blip>
          <a:stretch>
            <a:fillRect/>
          </a:stretch>
        </p:blipFill>
        <p:spPr>
          <a:xfrm>
            <a:off x="7729476" y="5301208"/>
            <a:ext cx="732904" cy="694831"/>
          </a:xfrm>
          <a:prstGeom prst="rect">
            <a:avLst/>
          </a:prstGeom>
        </p:spPr>
      </p:pic>
      <p:sp>
        <p:nvSpPr>
          <p:cNvPr id="10" name="내용 개체 틀 2"/>
          <p:cNvSpPr>
            <a:spLocks noGrp="1"/>
          </p:cNvSpPr>
          <p:nvPr>
            <p:ph idx="1" hasCustomPrompt="1"/>
          </p:nvPr>
        </p:nvSpPr>
        <p:spPr>
          <a:xfrm>
            <a:off x="841911" y="1777830"/>
            <a:ext cx="7402497" cy="4027434"/>
          </a:xfrm>
        </p:spPr>
        <p:txBody>
          <a:bodyPr/>
          <a:lstStyle>
            <a:lvl1pPr marL="271463" indent="-271463">
              <a:buFontTx/>
              <a:buBlip>
                <a:blip r:embed="rId3"/>
              </a:buBlip>
              <a:defRPr>
                <a:solidFill>
                  <a:schemeClr val="accent1">
                    <a:lumMod val="75000"/>
                  </a:schemeClr>
                </a:solidFill>
              </a:defRPr>
            </a:lvl1pPr>
          </a:lstStyle>
          <a:p>
            <a:pPr lvl="0"/>
            <a:r>
              <a:rPr lang="ko-KR" altLang="en-US" dirty="0"/>
              <a:t>내용 </a:t>
            </a:r>
            <a:r>
              <a:rPr lang="en-US" altLang="ko-KR" dirty="0"/>
              <a:t>1</a:t>
            </a:r>
          </a:p>
          <a:p>
            <a:pPr lvl="0"/>
            <a:r>
              <a:rPr lang="ko-KR" altLang="en-US" dirty="0"/>
              <a:t>내용 </a:t>
            </a:r>
            <a:r>
              <a:rPr lang="en-US" altLang="ko-KR" dirty="0"/>
              <a:t>2</a:t>
            </a:r>
          </a:p>
          <a:p>
            <a:pPr lvl="0"/>
            <a:r>
              <a:rPr lang="ko-KR" altLang="en-US" dirty="0"/>
              <a:t>내용 </a:t>
            </a:r>
            <a:r>
              <a:rPr lang="en-US" altLang="ko-KR" dirty="0"/>
              <a:t>3</a:t>
            </a:r>
            <a:endParaRPr lang="ko-KR" altLang="en-US" dirty="0"/>
          </a:p>
        </p:txBody>
      </p:sp>
    </p:spTree>
    <p:extLst>
      <p:ext uri="{BB962C8B-B14F-4D97-AF65-F5344CB8AC3E}">
        <p14:creationId xmlns:p14="http://schemas.microsoft.com/office/powerpoint/2010/main" val="1239627139"/>
      </p:ext>
    </p:extLst>
  </p:cSld>
  <p:clrMapOvr>
    <a:masterClrMapping/>
  </p:clrMapOvr>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2"/>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lvl1pPr>
              <a:defRPr/>
            </a:lvl1pPr>
          </a:lstStyle>
          <a:p>
            <a:fld id="{4207CE61-6E5B-45C7-B055-533399D9523A}" type="datetime1">
              <a:rPr lang="ko-KR" altLang="en-US" smtClean="0"/>
              <a:t>2021-09-02</a:t>
            </a:fld>
            <a:endParaRPr lang="ko-KR" altLang="en-US"/>
          </a:p>
        </p:txBody>
      </p:sp>
      <p:sp>
        <p:nvSpPr>
          <p:cNvPr id="5" name="바닥글 개체 틀 4"/>
          <p:cNvSpPr>
            <a:spLocks noGrp="1"/>
          </p:cNvSpPr>
          <p:nvPr>
            <p:ph type="ftr" sz="quarter" idx="11"/>
          </p:nvPr>
        </p:nvSpPr>
        <p:spPr/>
        <p:txBody>
          <a:bodyPr/>
          <a:lstStyle>
            <a:lvl1pPr>
              <a:defRPr/>
            </a:lvl1pPr>
          </a:lstStyle>
          <a:p>
            <a:endParaRPr lang="ko-KR" altLang="en-US"/>
          </a:p>
        </p:txBody>
      </p:sp>
      <p:sp>
        <p:nvSpPr>
          <p:cNvPr id="6" name="슬라이드 번호 개체 틀 5"/>
          <p:cNvSpPr>
            <a:spLocks noGrp="1"/>
          </p:cNvSpPr>
          <p:nvPr>
            <p:ph type="sldNum" sz="quarter" idx="12"/>
          </p:nvPr>
        </p:nvSpPr>
        <p:spPr/>
        <p:txBody>
          <a:bodyPr/>
          <a:lstStyle>
            <a:lvl1pPr>
              <a:defRPr/>
            </a:lvl1pPr>
          </a:lstStyle>
          <a:p>
            <a:fld id="{F63C31A5-8A3D-4B61-AF04-3A1B1530B6C3}" type="slidenum">
              <a:rPr lang="ko-KR" altLang="en-US" smtClean="0"/>
              <a:t>‹#›</a:t>
            </a:fld>
            <a:endParaRPr lang="ko-KR" altLang="en-US"/>
          </a:p>
        </p:txBody>
      </p:sp>
    </p:spTree>
    <p:extLst>
      <p:ext uri="{BB962C8B-B14F-4D97-AF65-F5344CB8AC3E}">
        <p14:creationId xmlns:p14="http://schemas.microsoft.com/office/powerpoint/2010/main" val="166667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000000"/>
              </a:solidFill>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000000"/>
              </a:solidFill>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pPr>
              <a:defRPr/>
            </a:pPr>
            <a:fld id="{74FAAD3B-5FB6-4F4E-A31E-AD1FFDD910A2}" type="datetime1">
              <a:rPr lang="en-US" altLang="ko-KR"/>
              <a:pPr>
                <a:defRPr/>
              </a:pPr>
              <a:t>9/2/2021</a:t>
            </a:fld>
            <a:endParaRPr lang="en-US" altLang="ko-KR"/>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Copyright © Pearson, Inc. 2013. All Rights Reserved.</a:t>
            </a:r>
          </a:p>
        </p:txBody>
      </p:sp>
      <p:sp>
        <p:nvSpPr>
          <p:cNvPr id="9" name="Slide Number Placeholder 5"/>
          <p:cNvSpPr>
            <a:spLocks noGrp="1"/>
          </p:cNvSpPr>
          <p:nvPr>
            <p:ph type="sldNum" sz="quarter" idx="12"/>
          </p:nvPr>
        </p:nvSpPr>
        <p:spPr/>
        <p:txBody>
          <a:bodyPr/>
          <a:lstStyle>
            <a:lvl1pPr>
              <a:defRPr/>
            </a:lvl1pPr>
          </a:lstStyle>
          <a:p>
            <a:pPr>
              <a:defRPr/>
            </a:pPr>
            <a:fld id="{4CA50D83-0BE4-4C29-BF0B-5248CBA46AB0}" type="slidenum">
              <a:rPr lang="en-US" altLang="ko-KR"/>
              <a:pPr>
                <a:defRPr/>
              </a:pPr>
              <a:t>‹#›</a:t>
            </a:fld>
            <a:endParaRPr lang="en-US" altLang="ko-KR"/>
          </a:p>
        </p:txBody>
      </p:sp>
    </p:spTree>
    <p:extLst>
      <p:ext uri="{BB962C8B-B14F-4D97-AF65-F5344CB8AC3E}">
        <p14:creationId xmlns:p14="http://schemas.microsoft.com/office/powerpoint/2010/main" val="70651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eaLnBrk="1" hangingPunct="1">
              <a:defRPr/>
            </a:pPr>
            <a:endParaRPr lang="ko-KR" altLang="ko-KR">
              <a:solidFill>
                <a:srgbClr val="FFFFFF"/>
              </a:solidFill>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eaLnBrk="1" hangingPunct="1">
              <a:defRPr/>
            </a:pPr>
            <a:endParaRPr lang="ko-KR" altLang="ko-KR">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9D8E205F-36EF-4E73-89C3-32BB72D74DCC}" type="datetime1">
              <a:rPr lang="en-US" altLang="ko-KR"/>
              <a:pPr>
                <a:defRPr/>
              </a:pPr>
              <a:t>9/2/2021</a:t>
            </a:fld>
            <a:endParaRPr lang="en-US" altLang="ko-KR"/>
          </a:p>
        </p:txBody>
      </p:sp>
      <p:sp>
        <p:nvSpPr>
          <p:cNvPr id="7" name="Footer Placeholder 4"/>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8" name="Slide Number Placeholder 5"/>
          <p:cNvSpPr>
            <a:spLocks noGrp="1"/>
          </p:cNvSpPr>
          <p:nvPr>
            <p:ph type="sldNum" sz="quarter" idx="12"/>
          </p:nvPr>
        </p:nvSpPr>
        <p:spPr/>
        <p:txBody>
          <a:bodyPr/>
          <a:lstStyle>
            <a:lvl1pPr>
              <a:defRPr/>
            </a:lvl1pPr>
          </a:lstStyle>
          <a:p>
            <a:pPr>
              <a:defRPr/>
            </a:pPr>
            <a:fld id="{CFBFDE03-D6F9-4204-A67A-EE10AA6D6B77}" type="slidenum">
              <a:rPr lang="en-US" altLang="ko-KR"/>
              <a:pPr>
                <a:defRPr/>
              </a:pPr>
              <a:t>‹#›</a:t>
            </a:fld>
            <a:endParaRPr lang="en-US" altLang="ko-KR"/>
          </a:p>
        </p:txBody>
      </p:sp>
    </p:spTree>
    <p:extLst>
      <p:ext uri="{BB962C8B-B14F-4D97-AF65-F5344CB8AC3E}">
        <p14:creationId xmlns:p14="http://schemas.microsoft.com/office/powerpoint/2010/main" val="30754596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52237153-3D03-46F2-9519-C4CEB3F61143}" type="datetime1">
              <a:rPr lang="en-US" altLang="ko-KR"/>
              <a:pPr>
                <a:defRPr/>
              </a:pPr>
              <a:t>9/2/2021</a:t>
            </a:fld>
            <a:endParaRPr lang="en-US" altLang="ko-KR"/>
          </a:p>
        </p:txBody>
      </p:sp>
      <p:sp>
        <p:nvSpPr>
          <p:cNvPr id="6" name="Footer Placeholder 5"/>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7" name="Slide Number Placeholder 6"/>
          <p:cNvSpPr>
            <a:spLocks noGrp="1"/>
          </p:cNvSpPr>
          <p:nvPr>
            <p:ph type="sldNum" sz="quarter" idx="12"/>
          </p:nvPr>
        </p:nvSpPr>
        <p:spPr/>
        <p:txBody>
          <a:bodyPr/>
          <a:lstStyle>
            <a:lvl1pPr>
              <a:defRPr/>
            </a:lvl1pPr>
          </a:lstStyle>
          <a:p>
            <a:pPr>
              <a:defRPr/>
            </a:pPr>
            <a:fld id="{BD6B1F73-3AE7-4D47-A93D-5DE2F2E1C752}" type="slidenum">
              <a:rPr lang="en-US" altLang="ko-KR"/>
              <a:pPr>
                <a:defRPr/>
              </a:pPr>
              <a:t>‹#›</a:t>
            </a:fld>
            <a:endParaRPr lang="en-US" altLang="ko-KR"/>
          </a:p>
        </p:txBody>
      </p:sp>
    </p:spTree>
    <p:extLst>
      <p:ext uri="{BB962C8B-B14F-4D97-AF65-F5344CB8AC3E}">
        <p14:creationId xmlns:p14="http://schemas.microsoft.com/office/powerpoint/2010/main" val="334867001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CAAE3299-93B3-466B-8DF7-5DA2FB061D48}" type="datetime1">
              <a:rPr lang="en-US" altLang="ko-KR"/>
              <a:pPr>
                <a:defRPr/>
              </a:pPr>
              <a:t>9/2/2021</a:t>
            </a:fld>
            <a:endParaRPr lang="en-US" altLang="ko-KR"/>
          </a:p>
        </p:txBody>
      </p:sp>
      <p:sp>
        <p:nvSpPr>
          <p:cNvPr id="8" name="Footer Placeholder 7"/>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9" name="Slide Number Placeholder 8"/>
          <p:cNvSpPr>
            <a:spLocks noGrp="1"/>
          </p:cNvSpPr>
          <p:nvPr>
            <p:ph type="sldNum" sz="quarter" idx="12"/>
          </p:nvPr>
        </p:nvSpPr>
        <p:spPr/>
        <p:txBody>
          <a:bodyPr/>
          <a:lstStyle>
            <a:lvl1pPr>
              <a:defRPr/>
            </a:lvl1pPr>
          </a:lstStyle>
          <a:p>
            <a:pPr>
              <a:defRPr/>
            </a:pPr>
            <a:fld id="{E5E35AAD-DA18-488B-BA83-333AC6E65DC0}" type="slidenum">
              <a:rPr lang="en-US" altLang="ko-KR"/>
              <a:pPr>
                <a:defRPr/>
              </a:pPr>
              <a:t>‹#›</a:t>
            </a:fld>
            <a:endParaRPr lang="en-US" altLang="ko-KR"/>
          </a:p>
        </p:txBody>
      </p:sp>
    </p:spTree>
    <p:extLst>
      <p:ext uri="{BB962C8B-B14F-4D97-AF65-F5344CB8AC3E}">
        <p14:creationId xmlns:p14="http://schemas.microsoft.com/office/powerpoint/2010/main" val="302092821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1E0D99F7-9760-4868-B697-8A5ACADB33F8}" type="datetime1">
              <a:rPr lang="en-US" altLang="ko-KR"/>
              <a:pPr>
                <a:defRPr/>
              </a:pPr>
              <a:t>9/2/2021</a:t>
            </a:fld>
            <a:endParaRPr lang="en-US" altLang="ko-KR"/>
          </a:p>
        </p:txBody>
      </p:sp>
      <p:sp>
        <p:nvSpPr>
          <p:cNvPr id="4" name="Footer Placeholder 3"/>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5" name="Slide Number Placeholder 4"/>
          <p:cNvSpPr>
            <a:spLocks noGrp="1"/>
          </p:cNvSpPr>
          <p:nvPr>
            <p:ph type="sldNum" sz="quarter" idx="12"/>
          </p:nvPr>
        </p:nvSpPr>
        <p:spPr/>
        <p:txBody>
          <a:bodyPr/>
          <a:lstStyle>
            <a:lvl1pPr>
              <a:defRPr/>
            </a:lvl1pPr>
          </a:lstStyle>
          <a:p>
            <a:pPr>
              <a:defRPr/>
            </a:pPr>
            <a:fld id="{7CE514BC-0EA6-4485-83E4-BDA6E3D2610A}" type="slidenum">
              <a:rPr lang="en-US" altLang="ko-KR"/>
              <a:pPr>
                <a:defRPr/>
              </a:pPr>
              <a:t>‹#›</a:t>
            </a:fld>
            <a:endParaRPr lang="en-US" altLang="ko-KR"/>
          </a:p>
        </p:txBody>
      </p:sp>
    </p:spTree>
    <p:extLst>
      <p:ext uri="{BB962C8B-B14F-4D97-AF65-F5344CB8AC3E}">
        <p14:creationId xmlns:p14="http://schemas.microsoft.com/office/powerpoint/2010/main" val="15919471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580A2B14-0B18-4DEE-812B-F06A776D7101}" type="datetime1">
              <a:rPr lang="en-US" altLang="ko-KR"/>
              <a:pPr>
                <a:defRPr/>
              </a:pPr>
              <a:t>9/2/2021</a:t>
            </a:fld>
            <a:endParaRPr lang="en-US" altLang="ko-KR"/>
          </a:p>
        </p:txBody>
      </p:sp>
      <p:sp>
        <p:nvSpPr>
          <p:cNvPr id="3"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4" name="Slide Number Placeholder 17"/>
          <p:cNvSpPr>
            <a:spLocks noGrp="1"/>
          </p:cNvSpPr>
          <p:nvPr>
            <p:ph type="sldNum" sz="quarter" idx="12"/>
          </p:nvPr>
        </p:nvSpPr>
        <p:spPr/>
        <p:txBody>
          <a:bodyPr/>
          <a:lstStyle>
            <a:lvl1pPr>
              <a:defRPr/>
            </a:lvl1pPr>
          </a:lstStyle>
          <a:p>
            <a:pPr>
              <a:defRPr/>
            </a:pPr>
            <a:fld id="{52BA1958-4F7F-4C85-AE6E-1762EBC96F7F}" type="slidenum">
              <a:rPr lang="en-US" altLang="ko-KR"/>
              <a:pPr>
                <a:defRPr/>
              </a:pPr>
              <a:t>‹#›</a:t>
            </a:fld>
            <a:endParaRPr lang="en-US" altLang="ko-KR"/>
          </a:p>
        </p:txBody>
      </p:sp>
    </p:spTree>
    <p:extLst>
      <p:ext uri="{BB962C8B-B14F-4D97-AF65-F5344CB8AC3E}">
        <p14:creationId xmlns:p14="http://schemas.microsoft.com/office/powerpoint/2010/main" val="272061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CAE97B78-EB6C-427F-9B46-B5873CF77BC9}" type="datetime1">
              <a:rPr lang="en-US" altLang="ko-KR"/>
              <a:pPr>
                <a:defRPr/>
              </a:pPr>
              <a:t>9/2/2021</a:t>
            </a:fld>
            <a:endParaRPr lang="en-US" altLang="ko-KR"/>
          </a:p>
        </p:txBody>
      </p:sp>
      <p:sp>
        <p:nvSpPr>
          <p:cNvPr id="6" name="Footer Placeholder 5"/>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7" name="Slide Number Placeholder 6"/>
          <p:cNvSpPr>
            <a:spLocks noGrp="1"/>
          </p:cNvSpPr>
          <p:nvPr>
            <p:ph type="sldNum" sz="quarter" idx="12"/>
          </p:nvPr>
        </p:nvSpPr>
        <p:spPr/>
        <p:txBody>
          <a:bodyPr/>
          <a:lstStyle>
            <a:lvl1pPr>
              <a:defRPr/>
            </a:lvl1pPr>
          </a:lstStyle>
          <a:p>
            <a:pPr>
              <a:defRPr/>
            </a:pPr>
            <a:fld id="{77C399E9-A71F-4504-9C77-C1B2D7B29509}" type="slidenum">
              <a:rPr lang="en-US" altLang="ko-KR"/>
              <a:pPr>
                <a:defRPr/>
              </a:pPr>
              <a:t>‹#›</a:t>
            </a:fld>
            <a:endParaRPr lang="en-US" altLang="ko-KR"/>
          </a:p>
        </p:txBody>
      </p:sp>
    </p:spTree>
    <p:extLst>
      <p:ext uri="{BB962C8B-B14F-4D97-AF65-F5344CB8AC3E}">
        <p14:creationId xmlns:p14="http://schemas.microsoft.com/office/powerpoint/2010/main" val="8313908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7" name="Right Triangle 19"/>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FFFFFF"/>
              </a:solidFill>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eaLnBrk="1" hangingPunct="1">
              <a:defRPr/>
            </a:pPr>
            <a:endParaRPr lang="ko-KR" altLang="ko-KR">
              <a:solidFill>
                <a:srgbClr val="FFFFFF"/>
              </a:solidFill>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eaLnBrk="1" hangingPunct="1">
              <a:defRPr/>
            </a:pPr>
            <a:endParaRPr lang="ko-KR" altLang="ko-KR">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pPr>
              <a:defRPr/>
            </a:pPr>
            <a:fld id="{CE6FAB01-3BC2-4B31-BF0E-2F5B00E5E12A}" type="datetime1">
              <a:rPr lang="en-US" altLang="ko-KR"/>
              <a:pPr>
                <a:defRPr/>
              </a:pPr>
              <a:t>9/2/2021</a:t>
            </a:fld>
            <a:endParaRPr lang="en-US" altLang="ko-KR"/>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Copyright © Pearson, Inc. 2013. All Rights Reserved.</a:t>
            </a:r>
          </a:p>
        </p:txBody>
      </p:sp>
      <p:sp>
        <p:nvSpPr>
          <p:cNvPr id="13" name="Slide Number Placeholder 6"/>
          <p:cNvSpPr>
            <a:spLocks noGrp="1"/>
          </p:cNvSpPr>
          <p:nvPr>
            <p:ph type="sldNum" sz="quarter" idx="12"/>
          </p:nvPr>
        </p:nvSpPr>
        <p:spPr/>
        <p:txBody>
          <a:bodyPr/>
          <a:lstStyle>
            <a:lvl1pPr>
              <a:defRPr/>
            </a:lvl1pPr>
          </a:lstStyle>
          <a:p>
            <a:pPr>
              <a:defRPr/>
            </a:pPr>
            <a:fld id="{445EDE52-E83E-4F90-B8A3-931601F5F7F4}" type="slidenum">
              <a:rPr lang="en-US" altLang="ko-KR"/>
              <a:pPr>
                <a:defRPr/>
              </a:pPr>
              <a:t>‹#›</a:t>
            </a:fld>
            <a:endParaRPr lang="en-US" altLang="ko-KR"/>
          </a:p>
        </p:txBody>
      </p:sp>
    </p:spTree>
    <p:extLst>
      <p:ext uri="{BB962C8B-B14F-4D97-AF65-F5344CB8AC3E}">
        <p14:creationId xmlns:p14="http://schemas.microsoft.com/office/powerpoint/2010/main" val="162618593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6.png"/><Relationship Id="rId5" Type="http://schemas.openxmlformats.org/officeDocument/2006/relationships/slideLayout" Target="../slideLayouts/slideLayout17.xml"/><Relationship Id="rId10"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FFFFFF"/>
              </a:solidFill>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000">
                <a:ea typeface="굴림" panose="020B0600000101010101" pitchFamily="50" charset="-127"/>
              </a:defRPr>
            </a:lvl1pPr>
          </a:lstStyle>
          <a:p>
            <a:pPr>
              <a:defRPr/>
            </a:pPr>
            <a:fld id="{B86420D7-7E40-4B2E-9351-33402B440D94}" type="datetime1">
              <a:rPr lang="en-US" altLang="ko-KR"/>
              <a:pPr>
                <a:defRPr/>
              </a:pPr>
              <a:t>9/2/2021</a:t>
            </a:fld>
            <a:endParaRPr lang="en-US" altLang="ko-KR"/>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Copyright © Pearson, Inc. 2013.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ea typeface="굴림" panose="020B0600000101010101" pitchFamily="50" charset="-127"/>
              </a:defRPr>
            </a:lvl1pPr>
          </a:lstStyle>
          <a:p>
            <a:pPr>
              <a:defRPr/>
            </a:pPr>
            <a:fld id="{ACCA304B-5D50-4351-9752-EB63C97CF100}" type="slidenum">
              <a:rPr lang="en-US" altLang="ko-KR"/>
              <a:pPr>
                <a:defRPr/>
              </a:pPr>
              <a:t>‹#›</a:t>
            </a:fld>
            <a:endParaRPr lang="en-US" altLang="ko-KR"/>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000000"/>
              </a:solidFill>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lvl1pPr eaLnBrk="0" hangingPunct="0">
              <a:defRPr>
                <a:solidFill>
                  <a:schemeClr val="tx1"/>
                </a:solidFill>
                <a:latin typeface="Lucida Sans Unicode" panose="020B0602030504020204" pitchFamily="34" charset="0"/>
                <a:cs typeface="Arial" panose="020B0604020202020204" pitchFamily="34" charset="0"/>
              </a:defRPr>
            </a:lvl1pPr>
            <a:lvl2pPr marL="742950" indent="-285750" eaLnBrk="0" hangingPunct="0">
              <a:defRPr>
                <a:solidFill>
                  <a:schemeClr val="tx1"/>
                </a:solidFill>
                <a:latin typeface="Lucida Sans Unicode" panose="020B0602030504020204" pitchFamily="34" charset="0"/>
                <a:cs typeface="Arial" panose="020B0604020202020204" pitchFamily="34" charset="0"/>
              </a:defRPr>
            </a:lvl2pPr>
            <a:lvl3pPr marL="1143000" indent="-228600" eaLnBrk="0" hangingPunct="0">
              <a:defRPr>
                <a:solidFill>
                  <a:schemeClr val="tx1"/>
                </a:solidFill>
                <a:latin typeface="Lucida Sans Unicode" panose="020B0602030504020204" pitchFamily="34" charset="0"/>
                <a:cs typeface="Arial" panose="020B0604020202020204" pitchFamily="34" charset="0"/>
              </a:defRPr>
            </a:lvl3pPr>
            <a:lvl4pPr marL="1600200" indent="-228600" eaLnBrk="0" hangingPunct="0">
              <a:defRPr>
                <a:solidFill>
                  <a:schemeClr val="tx1"/>
                </a:solidFill>
                <a:latin typeface="Lucida Sans Unicode" panose="020B0602030504020204" pitchFamily="34" charset="0"/>
                <a:cs typeface="Arial" panose="020B0604020202020204" pitchFamily="34" charset="0"/>
              </a:defRPr>
            </a:lvl4pPr>
            <a:lvl5pPr marL="2057400" indent="-228600" eaLnBrk="0" hangingPunct="0">
              <a:defRPr>
                <a:solidFill>
                  <a:schemeClr val="tx1"/>
                </a:solidFill>
                <a:latin typeface="Lucida Sans Unicode" panose="020B0602030504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cs typeface="Arial" panose="020B0604020202020204" pitchFamily="34" charset="0"/>
              </a:defRPr>
            </a:lvl9pPr>
          </a:lstStyle>
          <a:p>
            <a:pPr algn="ctr" eaLnBrk="1" hangingPunct="1">
              <a:defRPr/>
            </a:pPr>
            <a:endParaRPr lang="ko-KR" altLang="ko-KR">
              <a:solidFill>
                <a:srgbClr val="000000"/>
              </a:solidFill>
            </a:endParaRP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02" r:id="rId7"/>
    <p:sldLayoutId id="2147483812" r:id="rId8"/>
    <p:sldLayoutId id="2147483813" r:id="rId9"/>
    <p:sldLayoutId id="2147483803" r:id="rId10"/>
    <p:sldLayoutId id="2147483804" r:id="rId11"/>
    <p:sldLayoutId id="214748380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395536" y="188640"/>
            <a:ext cx="6624736" cy="504056"/>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395536" y="836712"/>
            <a:ext cx="8291264" cy="5289451"/>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endParaRPr lang="en-US" altLang="ko-KR" dirty="0"/>
          </a:p>
          <a:p>
            <a:pPr lvl="3"/>
            <a:r>
              <a:rPr lang="ko-KR" altLang="en-US" dirty="0"/>
              <a:t>넷째 수준</a:t>
            </a:r>
            <a:endParaRPr lang="en-US" altLang="ko-KR" dirty="0"/>
          </a:p>
          <a:p>
            <a:pPr lvl="4"/>
            <a:r>
              <a:rPr lang="ko-KR" altLang="en-US" dirty="0">
                <a:latin typeface="맑은 고딕" panose="020B0503020000020004" pitchFamily="50" charset="-127"/>
                <a:ea typeface="맑은 고딕" panose="020B0503020000020004" pitchFamily="50" charset="-127"/>
              </a:rPr>
              <a:t>다섯째 수준</a:t>
            </a:r>
            <a:endParaRPr lang="en-US" altLang="ko-KR" dirty="0">
              <a:latin typeface="맑은 고딕" panose="020B0503020000020004" pitchFamily="50" charset="-127"/>
              <a:ea typeface="맑은 고딕" panose="020B0503020000020004" pitchFamily="50" charset="-127"/>
            </a:endParaRPr>
          </a:p>
          <a:p>
            <a:pPr lvl="4"/>
            <a:endParaRPr lang="ko-KR" altLang="en-US" dirty="0"/>
          </a:p>
        </p:txBody>
      </p:sp>
      <p:sp>
        <p:nvSpPr>
          <p:cNvPr id="4" name="날짜 개체 틀 3"/>
          <p:cNvSpPr>
            <a:spLocks noGrp="1"/>
          </p:cNvSpPr>
          <p:nvPr>
            <p:ph type="dt" sz="half" idx="2"/>
          </p:nvPr>
        </p:nvSpPr>
        <p:spPr>
          <a:xfrm>
            <a:off x="395536" y="6525344"/>
            <a:ext cx="2133600" cy="288032"/>
          </a:xfrm>
          <a:prstGeom prst="rect">
            <a:avLst/>
          </a:prstGeom>
        </p:spPr>
        <p:txBody>
          <a:bodyPr vert="horz" lIns="91440" tIns="45720" rIns="91440" bIns="45720" rtlCol="0" anchor="ctr"/>
          <a:lstStyle>
            <a:lvl1pPr algn="l">
              <a:defRPr sz="1200" b="1" i="0" baseline="0">
                <a:solidFill>
                  <a:schemeClr val="tx1">
                    <a:tint val="75000"/>
                  </a:schemeClr>
                </a:solidFill>
                <a:latin typeface="(한글 글꼴 사용)"/>
                <a:ea typeface="맑은 고딕" panose="020B0503020000020004" pitchFamily="50" charset="-127"/>
              </a:defRPr>
            </a:lvl1pPr>
          </a:lstStyle>
          <a:p>
            <a:fld id="{FC2B84E3-7406-48AC-9EED-F664DAF3252F}" type="datetime1">
              <a:rPr lang="ko-KR" altLang="en-US" smtClean="0"/>
              <a:t>2021-09-02</a:t>
            </a:fld>
            <a:endParaRPr lang="ko-KR" altLang="en-US"/>
          </a:p>
        </p:txBody>
      </p:sp>
      <p:sp>
        <p:nvSpPr>
          <p:cNvPr id="5" name="바닥글 개체 틀 4"/>
          <p:cNvSpPr>
            <a:spLocks noGrp="1"/>
          </p:cNvSpPr>
          <p:nvPr>
            <p:ph type="ftr" sz="quarter" idx="3"/>
          </p:nvPr>
        </p:nvSpPr>
        <p:spPr>
          <a:xfrm>
            <a:off x="3124200" y="6525344"/>
            <a:ext cx="2895600" cy="288032"/>
          </a:xfrm>
          <a:prstGeom prst="rect">
            <a:avLst/>
          </a:prstGeom>
        </p:spPr>
        <p:txBody>
          <a:bodyPr vert="horz" lIns="91440" tIns="45720" rIns="91440" bIns="45720" rtlCol="0" anchor="ctr"/>
          <a:lstStyle>
            <a:lvl1pPr algn="ctr">
              <a:defRPr sz="1200" b="1" i="0" baseline="0">
                <a:solidFill>
                  <a:schemeClr val="tx1">
                    <a:tint val="75000"/>
                  </a:schemeClr>
                </a:solidFill>
                <a:latin typeface="(한글 글꼴 사용)"/>
                <a:ea typeface="맑은 고딕" panose="020B0503020000020004" pitchFamily="50" charset="-127"/>
              </a:defRPr>
            </a:lvl1pPr>
          </a:lstStyle>
          <a:p>
            <a:endParaRPr lang="ko-KR" altLang="en-US"/>
          </a:p>
        </p:txBody>
      </p:sp>
      <p:sp>
        <p:nvSpPr>
          <p:cNvPr id="6" name="슬라이드 번호 개체 틀 5"/>
          <p:cNvSpPr>
            <a:spLocks noGrp="1"/>
          </p:cNvSpPr>
          <p:nvPr>
            <p:ph type="sldNum" sz="quarter" idx="4"/>
          </p:nvPr>
        </p:nvSpPr>
        <p:spPr>
          <a:xfrm>
            <a:off x="8388424" y="188640"/>
            <a:ext cx="514400" cy="504056"/>
          </a:xfrm>
          <a:prstGeom prst="rect">
            <a:avLst/>
          </a:prstGeom>
        </p:spPr>
        <p:txBody>
          <a:bodyPr vert="horz" lIns="91440" tIns="45720" rIns="91440" bIns="45720" rtlCol="0" anchor="ctr"/>
          <a:lstStyle>
            <a:lvl1pPr algn="l">
              <a:defRPr sz="1200" b="1" i="0" baseline="0">
                <a:solidFill>
                  <a:schemeClr val="tx1">
                    <a:tint val="75000"/>
                  </a:schemeClr>
                </a:solidFill>
                <a:latin typeface="KoPub돋움체 Bold" panose="02020603020101020101" pitchFamily="18" charset="-127"/>
                <a:ea typeface="맑은 고딕" panose="020B0503020000020004" pitchFamily="50" charset="-127"/>
              </a:defRPr>
            </a:lvl1pPr>
          </a:lstStyle>
          <a:p>
            <a:fld id="{F63C31A5-8A3D-4B61-AF04-3A1B1530B6C3}" type="slidenum">
              <a:rPr lang="ko-KR" altLang="en-US" smtClean="0"/>
              <a:t>‹#›</a:t>
            </a:fld>
            <a:endParaRPr lang="ko-KR" altLang="en-US"/>
          </a:p>
        </p:txBody>
      </p:sp>
    </p:spTree>
    <p:extLst>
      <p:ext uri="{BB962C8B-B14F-4D97-AF65-F5344CB8AC3E}">
        <p14:creationId xmlns:p14="http://schemas.microsoft.com/office/powerpoint/2010/main" val="79311195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Lst>
  <p:hf hdr="0" ftr="0" dt="0"/>
  <p:txStyles>
    <p:titleStyle>
      <a:lvl1pPr algn="l" defTabSz="914400" rtl="0" eaLnBrk="1" latinLnBrk="1" hangingPunct="1">
        <a:spcBef>
          <a:spcPct val="0"/>
        </a:spcBef>
        <a:buNone/>
        <a:defRPr sz="2800" b="1" i="0" kern="1200" baseline="0">
          <a:solidFill>
            <a:schemeClr val="tx2"/>
          </a:solidFill>
          <a:latin typeface="맑은고딕"/>
          <a:ea typeface="맑은 고딕" panose="020B0503020000020004" pitchFamily="50" charset="-127"/>
          <a:cs typeface="+mj-cs"/>
        </a:defRPr>
      </a:lvl1pPr>
    </p:titleStyle>
    <p:bodyStyle>
      <a:lvl1pPr marL="180000" indent="-180000" algn="l" defTabSz="914400" rtl="0" eaLnBrk="1" latinLnBrk="1" hangingPunct="1">
        <a:lnSpc>
          <a:spcPct val="120000"/>
        </a:lnSpc>
        <a:spcBef>
          <a:spcPct val="20000"/>
        </a:spcBef>
        <a:buFontTx/>
        <a:buBlip>
          <a:blip r:embed="rId10"/>
        </a:buBlip>
        <a:defRPr sz="1800" b="1" i="0" kern="1200" baseline="0">
          <a:solidFill>
            <a:schemeClr val="tx1"/>
          </a:solidFill>
          <a:latin typeface="맑은 고딕" panose="020B0503020000020004" pitchFamily="50" charset="-127"/>
          <a:ea typeface="맑은 고딕" panose="020B0503020000020004" pitchFamily="50" charset="-127"/>
          <a:cs typeface="+mn-cs"/>
        </a:defRPr>
      </a:lvl1pPr>
      <a:lvl2pPr marL="540000" indent="-252000" algn="l" defTabSz="914400" rtl="0" eaLnBrk="1" latinLnBrk="1" hangingPunct="1">
        <a:lnSpc>
          <a:spcPct val="120000"/>
        </a:lnSpc>
        <a:spcBef>
          <a:spcPct val="20000"/>
        </a:spcBef>
        <a:buFontTx/>
        <a:buBlip>
          <a:blip r:embed="rId11"/>
        </a:buBlip>
        <a:defRPr sz="1600" b="1" i="0" kern="1200" baseline="0">
          <a:solidFill>
            <a:schemeClr val="accent1">
              <a:lumMod val="75000"/>
            </a:schemeClr>
          </a:solidFill>
          <a:latin typeface="맑은 고딕" panose="020B0503020000020004" pitchFamily="50" charset="-127"/>
          <a:ea typeface="맑은 고딕" panose="020B0503020000020004" pitchFamily="50" charset="-127"/>
          <a:cs typeface="+mn-cs"/>
        </a:defRPr>
      </a:lvl2pPr>
      <a:lvl3pPr marL="897750" indent="-285750" algn="l" defTabSz="914400" rtl="0" eaLnBrk="1" latinLnBrk="1" hangingPunct="1">
        <a:lnSpc>
          <a:spcPct val="120000"/>
        </a:lnSpc>
        <a:spcBef>
          <a:spcPct val="20000"/>
        </a:spcBef>
        <a:buFont typeface="Arial" panose="020B0604020202020204" pitchFamily="34" charset="0"/>
        <a:buChar char="•"/>
        <a:defRPr sz="1400" b="0" i="0" kern="1200" baseline="0">
          <a:solidFill>
            <a:schemeClr val="tx1"/>
          </a:solidFill>
          <a:latin typeface="맑은 고딕" panose="020B0503020000020004" pitchFamily="50" charset="-127"/>
          <a:ea typeface="맑은 고딕" panose="020B0503020000020004" pitchFamily="50" charset="-127"/>
          <a:cs typeface="+mn-cs"/>
        </a:defRPr>
      </a:lvl3pPr>
      <a:lvl4pPr marL="1080000" indent="-180000" algn="l" defTabSz="914400" rtl="0" eaLnBrk="1" latinLnBrk="1" hangingPunct="1">
        <a:lnSpc>
          <a:spcPct val="120000"/>
        </a:lnSpc>
        <a:spcBef>
          <a:spcPct val="20000"/>
        </a:spcBef>
        <a:buFont typeface="Arial" panose="020B0604020202020204" pitchFamily="34" charset="0"/>
        <a:buChar char="–"/>
        <a:defRPr sz="1200" b="0" kern="1200" baseline="0">
          <a:solidFill>
            <a:schemeClr val="tx1"/>
          </a:solidFill>
          <a:latin typeface="맑은 고딕" panose="020B0503020000020004" pitchFamily="50" charset="-127"/>
          <a:ea typeface="맑은 고딕" panose="020B0503020000020004" pitchFamily="50" charset="-127"/>
          <a:cs typeface="+mn-cs"/>
        </a:defRPr>
      </a:lvl4pPr>
      <a:lvl5pPr marL="1440000" indent="-216000" algn="l" defTabSz="914400" rtl="0" eaLnBrk="1" latinLnBrk="1" hangingPunct="1">
        <a:lnSpc>
          <a:spcPct val="120000"/>
        </a:lnSpc>
        <a:spcBef>
          <a:spcPct val="20000"/>
        </a:spcBef>
        <a:buFont typeface="Arial" panose="020B0604020202020204" pitchFamily="34" charset="0"/>
        <a:buChar char="•"/>
        <a:defRPr sz="12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defRPr/>
            </a:pPr>
            <a:r>
              <a:rPr lang="en-US" dirty="0"/>
              <a:t>Chapter 1</a:t>
            </a:r>
            <a:br>
              <a:rPr lang="en-US" dirty="0"/>
            </a:br>
            <a:r>
              <a:rPr lang="en-US" dirty="0"/>
              <a:t>Introduction to Computers and the Internet</a:t>
            </a:r>
          </a:p>
        </p:txBody>
      </p:sp>
      <p:sp>
        <p:nvSpPr>
          <p:cNvPr id="11267" name="Subtitle 3"/>
          <p:cNvSpPr>
            <a:spLocks noGrp="1"/>
          </p:cNvSpPr>
          <p:nvPr>
            <p:ph type="subTitle" idx="1"/>
          </p:nvPr>
        </p:nvSpPr>
        <p:spPr>
          <a:xfrm>
            <a:off x="685800" y="3611563"/>
            <a:ext cx="7772400" cy="1200150"/>
          </a:xfrm>
        </p:spPr>
        <p:txBody>
          <a:bodyPr/>
          <a:lstStyle/>
          <a:p>
            <a:pPr marR="0"/>
            <a:r>
              <a:rPr lang="en-US" altLang="ko-KR">
                <a:ea typeface="굴림" panose="020B0600000101010101" pitchFamily="50" charset="-127"/>
              </a:rPr>
              <a:t>Internet &amp; World Wide Web </a:t>
            </a:r>
            <a:br>
              <a:rPr lang="en-US" altLang="ko-KR">
                <a:ea typeface="굴림" panose="020B0600000101010101" pitchFamily="50" charset="-127"/>
              </a:rPr>
            </a:br>
            <a:r>
              <a:rPr lang="en-US" altLang="ko-KR">
                <a:ea typeface="굴림" panose="020B0600000101010101" pitchFamily="50" charset="-127"/>
              </a:rPr>
              <a:t>How to Program, 5/e</a:t>
            </a:r>
          </a:p>
        </p:txBody>
      </p:sp>
      <p:sp>
        <p:nvSpPr>
          <p:cNvPr id="2" name="Footer Placeholder 1"/>
          <p:cNvSpPr>
            <a:spLocks noGrp="1"/>
          </p:cNvSpPr>
          <p:nvPr>
            <p:ph type="ftr" sz="quarter" idx="12"/>
          </p:nvPr>
        </p:nvSpPr>
        <p:spPr/>
        <p:txBody>
          <a:bodyPr/>
          <a:lstStyle/>
          <a:p>
            <a:pPr>
              <a:defRPr/>
            </a:pPr>
            <a:r>
              <a:rPr lang="en-US"/>
              <a:t>Copyright © Pearson, Inc. 2013.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iw3htp5_01_Intro_Page_0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1.12  </a:t>
            </a:r>
            <a:r>
              <a:rPr lang="en-US">
                <a:solidFill>
                  <a:srgbClr val="3380E6"/>
                </a:solidFill>
                <a:latin typeface="Arial"/>
              </a:rPr>
              <a:t>Operating Systems</a:t>
            </a:r>
          </a:p>
        </p:txBody>
      </p:sp>
      <p:sp>
        <p:nvSpPr>
          <p:cNvPr id="106499" name="Text Placeholder 2"/>
          <p:cNvSpPr>
            <a:spLocks noGrp="1"/>
          </p:cNvSpPr>
          <p:nvPr>
            <p:ph type="body" idx="1"/>
          </p:nvPr>
        </p:nvSpPr>
        <p:spPr/>
        <p:txBody>
          <a:bodyPr/>
          <a:lstStyle/>
          <a:p>
            <a:pPr eaLnBrk="1" hangingPunct="1">
              <a:lnSpc>
                <a:spcPct val="80000"/>
              </a:lnSpc>
            </a:pPr>
            <a:r>
              <a:rPr lang="en-US" altLang="ko-KR" sz="1900">
                <a:solidFill>
                  <a:srgbClr val="0000FF"/>
                </a:solidFill>
                <a:ea typeface="굴림" panose="020B0600000101010101" pitchFamily="50" charset="-127"/>
              </a:rPr>
              <a:t>Operating systems</a:t>
            </a:r>
            <a:r>
              <a:rPr lang="en-US" altLang="ko-KR" sz="1900">
                <a:solidFill>
                  <a:srgbClr val="000000"/>
                </a:solidFill>
                <a:ea typeface="굴림" panose="020B0600000101010101" pitchFamily="50" charset="-127"/>
              </a:rPr>
              <a:t> are software systems that make using computers more convenient for users, application developers and system administrators. </a:t>
            </a:r>
          </a:p>
          <a:p>
            <a:pPr eaLnBrk="1" hangingPunct="1">
              <a:lnSpc>
                <a:spcPct val="80000"/>
              </a:lnSpc>
            </a:pPr>
            <a:r>
              <a:rPr lang="en-US" altLang="ko-KR" sz="1900">
                <a:solidFill>
                  <a:srgbClr val="000000"/>
                </a:solidFill>
                <a:ea typeface="굴림" panose="020B0600000101010101" pitchFamily="50" charset="-127"/>
              </a:rPr>
              <a:t>Operating systems provide services that allow each application to execute safely, efficiently and </a:t>
            </a:r>
            <a:r>
              <a:rPr lang="en-US" altLang="ko-KR" sz="1900" i="1">
                <a:solidFill>
                  <a:srgbClr val="000000"/>
                </a:solidFill>
                <a:ea typeface="굴림" panose="020B0600000101010101" pitchFamily="50" charset="-127"/>
              </a:rPr>
              <a:t>concurrently</a:t>
            </a:r>
            <a:r>
              <a:rPr lang="en-US" altLang="ko-KR" sz="1900">
                <a:solidFill>
                  <a:srgbClr val="000000"/>
                </a:solidFill>
                <a:ea typeface="굴림" panose="020B0600000101010101" pitchFamily="50" charset="-127"/>
              </a:rPr>
              <a:t> (i.e., in parallel) with other applications. </a:t>
            </a:r>
          </a:p>
          <a:p>
            <a:pPr eaLnBrk="1" hangingPunct="1">
              <a:lnSpc>
                <a:spcPct val="80000"/>
              </a:lnSpc>
            </a:pPr>
            <a:r>
              <a:rPr lang="en-US" altLang="ko-KR" sz="1900">
                <a:solidFill>
                  <a:srgbClr val="000000"/>
                </a:solidFill>
                <a:ea typeface="굴림" panose="020B0600000101010101" pitchFamily="50" charset="-127"/>
              </a:rPr>
              <a:t>The software that contains the core components of the operating system is called the </a:t>
            </a:r>
            <a:r>
              <a:rPr lang="en-US" altLang="ko-KR" sz="1900">
                <a:solidFill>
                  <a:srgbClr val="0000FF"/>
                </a:solidFill>
                <a:ea typeface="굴림" panose="020B0600000101010101" pitchFamily="50" charset="-127"/>
              </a:rPr>
              <a:t>kernel</a:t>
            </a:r>
            <a:r>
              <a:rPr lang="en-US" altLang="ko-KR" sz="1900">
                <a:solidFill>
                  <a:srgbClr val="000000"/>
                </a:solidFill>
                <a:ea typeface="굴림" panose="020B0600000101010101" pitchFamily="50" charset="-127"/>
              </a:rPr>
              <a:t>. </a:t>
            </a:r>
          </a:p>
          <a:p>
            <a:pPr eaLnBrk="1" hangingPunct="1">
              <a:lnSpc>
                <a:spcPct val="80000"/>
              </a:lnSpc>
            </a:pPr>
            <a:r>
              <a:rPr lang="en-US" altLang="ko-KR" sz="1900">
                <a:solidFill>
                  <a:srgbClr val="000000"/>
                </a:solidFill>
                <a:ea typeface="굴림" panose="020B0600000101010101" pitchFamily="50" charset="-127"/>
              </a:rPr>
              <a:t>Popular desktop operating systems include Linux, Windows 7 and Mac OS X. </a:t>
            </a:r>
          </a:p>
          <a:p>
            <a:pPr eaLnBrk="1" hangingPunct="1">
              <a:lnSpc>
                <a:spcPct val="80000"/>
              </a:lnSpc>
            </a:pPr>
            <a:r>
              <a:rPr lang="en-US" altLang="ko-KR" sz="1900">
                <a:solidFill>
                  <a:srgbClr val="000000"/>
                </a:solidFill>
                <a:ea typeface="굴림" panose="020B0600000101010101" pitchFamily="50" charset="-127"/>
              </a:rPr>
              <a:t>Popular mobile operating systems used in smartphones and tablets include Google’s Android, Apple’s iOS (for iPhone, iPad and iPod Touch devices), BlackBerry OS and Windows Phone 7.</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1.12.1 </a:t>
            </a:r>
            <a:r>
              <a:rPr lang="en-US">
                <a:solidFill>
                  <a:srgbClr val="33B38C"/>
                </a:solidFill>
                <a:latin typeface="Goudy Sans Medium"/>
              </a:rPr>
              <a:t>Desktop and Notebook Operating Systems</a:t>
            </a:r>
          </a:p>
        </p:txBody>
      </p:sp>
      <p:sp>
        <p:nvSpPr>
          <p:cNvPr id="107523"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In this section we discuss two of the popular desktop operating systems—the proprietary Windows operating system and the open source Linux operating system.</a:t>
            </a:r>
          </a:p>
          <a:p>
            <a:pPr marL="392113" lvl="1" indent="0" eaLnBrk="1" hangingPunct="1">
              <a:lnSpc>
                <a:spcPct val="80000"/>
              </a:lnSpc>
              <a:buFont typeface="Verdana" panose="020B0604030504040204" pitchFamily="34" charset="0"/>
              <a:buNone/>
            </a:pPr>
            <a:endParaRPr lang="en-US" altLang="ko-KR" sz="1600" b="1" i="1">
              <a:solidFill>
                <a:srgbClr val="000000"/>
              </a:solidFill>
              <a:ea typeface="굴림" panose="020B0600000101010101" pitchFamily="50" charset="-127"/>
            </a:endParaRPr>
          </a:p>
          <a:p>
            <a:pPr eaLnBrk="1" hangingPunct="1">
              <a:lnSpc>
                <a:spcPct val="80000"/>
              </a:lnSpc>
              <a:buFont typeface="Verdana" panose="020B0604030504040204" pitchFamily="34" charset="0"/>
              <a:buNone/>
            </a:pPr>
            <a:r>
              <a:rPr lang="en-US" altLang="ko-KR" sz="2000" b="1" i="1">
                <a:solidFill>
                  <a:srgbClr val="000000"/>
                </a:solidFill>
                <a:ea typeface="굴림" panose="020B0600000101010101" pitchFamily="50" charset="-127"/>
              </a:rPr>
              <a:t>Windows—A Proprietary Operating System</a:t>
            </a:r>
          </a:p>
          <a:p>
            <a:pPr eaLnBrk="1" hangingPunct="1">
              <a:lnSpc>
                <a:spcPct val="80000"/>
              </a:lnSpc>
            </a:pPr>
            <a:r>
              <a:rPr lang="en-US" altLang="ko-KR" sz="1900">
                <a:solidFill>
                  <a:srgbClr val="000000"/>
                </a:solidFill>
                <a:ea typeface="굴림" panose="020B0600000101010101" pitchFamily="50" charset="-127"/>
              </a:rPr>
              <a:t>In the mid-1980s, Microsoft developed the </a:t>
            </a:r>
            <a:r>
              <a:rPr lang="en-US" altLang="ko-KR" sz="1900">
                <a:solidFill>
                  <a:srgbClr val="0000FF"/>
                </a:solidFill>
                <a:ea typeface="굴림" panose="020B0600000101010101" pitchFamily="50" charset="-127"/>
              </a:rPr>
              <a:t>Windows operating system</a:t>
            </a:r>
            <a:r>
              <a:rPr lang="en-US" altLang="ko-KR" sz="1900">
                <a:solidFill>
                  <a:srgbClr val="000000"/>
                </a:solidFill>
                <a:ea typeface="굴림" panose="020B0600000101010101" pitchFamily="50" charset="-127"/>
              </a:rPr>
              <a:t>, consisting of a graphical user interface built on top of DOS—an enormously popular personal-computer operating system of the time that users interacted with by </a:t>
            </a:r>
            <a:r>
              <a:rPr lang="en-US" altLang="ko-KR" sz="1900" i="1">
                <a:solidFill>
                  <a:srgbClr val="000000"/>
                </a:solidFill>
                <a:ea typeface="굴림" panose="020B0600000101010101" pitchFamily="50" charset="-127"/>
              </a:rPr>
              <a:t>typing</a:t>
            </a:r>
            <a:r>
              <a:rPr lang="en-US" altLang="ko-KR" sz="1900">
                <a:solidFill>
                  <a:srgbClr val="000000"/>
                </a:solidFill>
                <a:ea typeface="굴림" panose="020B0600000101010101" pitchFamily="50" charset="-127"/>
              </a:rPr>
              <a:t> commands. </a:t>
            </a:r>
          </a:p>
          <a:p>
            <a:pPr eaLnBrk="1" hangingPunct="1">
              <a:lnSpc>
                <a:spcPct val="80000"/>
              </a:lnSpc>
            </a:pPr>
            <a:r>
              <a:rPr lang="en-US" altLang="ko-KR" sz="1900">
                <a:solidFill>
                  <a:srgbClr val="000000"/>
                </a:solidFill>
                <a:ea typeface="굴림" panose="020B0600000101010101" pitchFamily="50" charset="-127"/>
              </a:rPr>
              <a:t>Windows borrowed from many concepts (such as icons, menus and windows) developed by Xerox PARC and popularized by early Apple Macintosh operating systems. </a:t>
            </a:r>
          </a:p>
          <a:p>
            <a:pPr eaLnBrk="1" hangingPunct="1">
              <a:lnSpc>
                <a:spcPct val="80000"/>
              </a:lnSpc>
            </a:pPr>
            <a:r>
              <a:rPr lang="en-US" altLang="ko-KR" sz="1900">
                <a:solidFill>
                  <a:srgbClr val="000000"/>
                </a:solidFill>
                <a:ea typeface="굴림" panose="020B0600000101010101" pitchFamily="50" charset="-127"/>
              </a:rPr>
              <a:t>Windows is a </a:t>
            </a:r>
            <a:r>
              <a:rPr lang="en-US" altLang="ko-KR" sz="1900" i="1">
                <a:solidFill>
                  <a:srgbClr val="000000"/>
                </a:solidFill>
                <a:ea typeface="굴림" panose="020B0600000101010101" pitchFamily="50" charset="-127"/>
              </a:rPr>
              <a:t>proprietary</a:t>
            </a:r>
            <a:r>
              <a:rPr lang="en-US" altLang="ko-KR" sz="1900">
                <a:solidFill>
                  <a:srgbClr val="000000"/>
                </a:solidFill>
                <a:ea typeface="굴림" panose="020B0600000101010101" pitchFamily="50" charset="-127"/>
              </a:rPr>
              <a:t> operating system—it’s controlled by Microsoft exclusively.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1.12.1 </a:t>
            </a:r>
            <a:r>
              <a:rPr lang="en-US">
                <a:solidFill>
                  <a:srgbClr val="33B38C"/>
                </a:solidFill>
                <a:latin typeface="Goudy Sans Medium"/>
              </a:rPr>
              <a:t>Desktop and Notebook Operating Systems (cont.)</a:t>
            </a:r>
          </a:p>
        </p:txBody>
      </p:sp>
      <p:sp>
        <p:nvSpPr>
          <p:cNvPr id="3" name="Text Placeholder 2"/>
          <p:cNvSpPr>
            <a:spLocks noGrp="1"/>
          </p:cNvSpPr>
          <p:nvPr>
            <p:ph type="body" idx="1"/>
          </p:nvPr>
        </p:nvSpPr>
        <p:spPr/>
        <p:txBody>
          <a:bodyPr>
            <a:normAutofit/>
          </a:bodyPr>
          <a:lstStyle/>
          <a:p>
            <a:pPr marL="136525" indent="0" eaLnBrk="1" hangingPunct="1">
              <a:lnSpc>
                <a:spcPct val="80000"/>
              </a:lnSpc>
              <a:buFont typeface="Verdana" pitchFamily="34" charset="0"/>
              <a:buNone/>
              <a:defRPr/>
            </a:pPr>
            <a:r>
              <a:rPr lang="en-US" sz="1800" b="1" i="1" dirty="0">
                <a:solidFill>
                  <a:srgbClr val="000000"/>
                </a:solidFill>
              </a:rPr>
              <a:t>Linux—An Open-Source Operating System</a:t>
            </a:r>
          </a:p>
          <a:p>
            <a:pPr eaLnBrk="1" hangingPunct="1">
              <a:lnSpc>
                <a:spcPct val="80000"/>
              </a:lnSpc>
              <a:defRPr/>
            </a:pPr>
            <a:r>
              <a:rPr lang="en-US" sz="1700" dirty="0">
                <a:solidFill>
                  <a:srgbClr val="000000"/>
                </a:solidFill>
              </a:rPr>
              <a:t>The Linux operating system is perhaps the greatest success of the </a:t>
            </a:r>
            <a:r>
              <a:rPr lang="en-US" sz="1700" i="1" dirty="0">
                <a:solidFill>
                  <a:srgbClr val="000000"/>
                </a:solidFill>
              </a:rPr>
              <a:t>open-source</a:t>
            </a:r>
            <a:r>
              <a:rPr lang="en-US" sz="1700" dirty="0">
                <a:solidFill>
                  <a:srgbClr val="000000"/>
                </a:solidFill>
              </a:rPr>
              <a:t> movement. </a:t>
            </a:r>
          </a:p>
          <a:p>
            <a:pPr eaLnBrk="1" hangingPunct="1">
              <a:lnSpc>
                <a:spcPct val="80000"/>
              </a:lnSpc>
              <a:defRPr/>
            </a:pPr>
            <a:r>
              <a:rPr lang="en-US" sz="1700" dirty="0">
                <a:solidFill>
                  <a:srgbClr val="0000FF"/>
                </a:solidFill>
              </a:rPr>
              <a:t>Open-source software</a:t>
            </a:r>
            <a:r>
              <a:rPr lang="en-US" sz="1700" dirty="0">
                <a:solidFill>
                  <a:srgbClr val="000000"/>
                </a:solidFill>
              </a:rPr>
              <a:t> departs from the </a:t>
            </a:r>
            <a:r>
              <a:rPr lang="en-US" sz="1700" i="1" dirty="0">
                <a:solidFill>
                  <a:srgbClr val="000000"/>
                </a:solidFill>
              </a:rPr>
              <a:t>proprietary</a:t>
            </a:r>
            <a:r>
              <a:rPr lang="en-US" sz="1700" dirty="0">
                <a:solidFill>
                  <a:srgbClr val="000000"/>
                </a:solidFill>
              </a:rPr>
              <a:t> software development style that dominated software’s early years. </a:t>
            </a:r>
          </a:p>
          <a:p>
            <a:pPr eaLnBrk="1" hangingPunct="1">
              <a:lnSpc>
                <a:spcPct val="80000"/>
              </a:lnSpc>
              <a:defRPr/>
            </a:pPr>
            <a:r>
              <a:rPr lang="en-US" sz="1700" dirty="0">
                <a:solidFill>
                  <a:srgbClr val="000000"/>
                </a:solidFill>
              </a:rPr>
              <a:t>With open-source development, individuals and companies </a:t>
            </a:r>
            <a:r>
              <a:rPr lang="en-US" sz="1700" i="1" dirty="0">
                <a:solidFill>
                  <a:srgbClr val="000000"/>
                </a:solidFill>
              </a:rPr>
              <a:t>contribute</a:t>
            </a:r>
            <a:r>
              <a:rPr lang="en-US" sz="1700" dirty="0">
                <a:solidFill>
                  <a:srgbClr val="000000"/>
                </a:solidFill>
              </a:rPr>
              <a:t> their efforts in developing, maintaining and evolving software in exchange for the right to use that software for their own purposes, typically at no charge. </a:t>
            </a:r>
          </a:p>
          <a:p>
            <a:pPr eaLnBrk="1" hangingPunct="1">
              <a:lnSpc>
                <a:spcPct val="80000"/>
              </a:lnSpc>
              <a:defRPr/>
            </a:pPr>
            <a:r>
              <a:rPr lang="en-US" sz="1700" dirty="0">
                <a:solidFill>
                  <a:srgbClr val="000000"/>
                </a:solidFill>
              </a:rPr>
              <a:t>Rapid improvements to computing and communications, decreasing costs and open-source software have made it much easier and more economical to create a software-based business now than just a decade ago. </a:t>
            </a:r>
          </a:p>
          <a:p>
            <a:pPr eaLnBrk="1" hangingPunct="1">
              <a:lnSpc>
                <a:spcPct val="80000"/>
              </a:lnSpc>
              <a:defRPr/>
            </a:pPr>
            <a:r>
              <a:rPr lang="en-US" sz="1700" dirty="0">
                <a:solidFill>
                  <a:srgbClr val="000000"/>
                </a:solidFill>
              </a:rPr>
              <a:t>A great example is Facebook, which was launched from a college dorm room and built with open-source software.</a:t>
            </a:r>
          </a:p>
          <a:p>
            <a:pPr lvl="1" eaLnBrk="1" hangingPunct="1">
              <a:lnSpc>
                <a:spcPct val="80000"/>
              </a:lnSpc>
              <a:defRPr/>
            </a:pPr>
            <a:r>
              <a:rPr lang="en-US" sz="1400" dirty="0"/>
              <a:t>developers.facebook.com/</a:t>
            </a:r>
            <a:r>
              <a:rPr lang="en-US" sz="1400" dirty="0" err="1"/>
              <a:t>opensource</a:t>
            </a:r>
            <a:r>
              <a:rPr lang="en-US" sz="1400" dirty="0"/>
              <a:t>/.</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1.12.1 </a:t>
            </a:r>
            <a:r>
              <a:rPr lang="en-US">
                <a:solidFill>
                  <a:srgbClr val="33B38C"/>
                </a:solidFill>
                <a:latin typeface="Goudy Sans Medium"/>
              </a:rPr>
              <a:t>Desktop and Notebook Operating Systems (cont.)</a:t>
            </a:r>
          </a:p>
        </p:txBody>
      </p:sp>
      <p:sp>
        <p:nvSpPr>
          <p:cNvPr id="109571"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The </a:t>
            </a:r>
            <a:r>
              <a:rPr lang="en-US" altLang="ko-KR" sz="2100">
                <a:solidFill>
                  <a:srgbClr val="0000FF"/>
                </a:solidFill>
                <a:ea typeface="굴림" panose="020B0600000101010101" pitchFamily="50" charset="-127"/>
              </a:rPr>
              <a:t>Linux</a:t>
            </a:r>
            <a:r>
              <a:rPr lang="en-US" altLang="ko-KR" sz="2100">
                <a:solidFill>
                  <a:srgbClr val="000000"/>
                </a:solidFill>
                <a:ea typeface="굴림" panose="020B0600000101010101" pitchFamily="50" charset="-127"/>
              </a:rPr>
              <a:t> kernel is the core of the most popular open-source, freely distributed, full-featured operating system.</a:t>
            </a:r>
          </a:p>
          <a:p>
            <a:pPr eaLnBrk="1" hangingPunct="1">
              <a:lnSpc>
                <a:spcPct val="80000"/>
              </a:lnSpc>
            </a:pPr>
            <a:r>
              <a:rPr lang="en-US" altLang="ko-KR" sz="2100">
                <a:solidFill>
                  <a:srgbClr val="000000"/>
                </a:solidFill>
                <a:ea typeface="굴림" panose="020B0600000101010101" pitchFamily="50" charset="-127"/>
              </a:rPr>
              <a:t>It’s developed by a loosely organized team of volunteers and is popular in servers, personal computers and embedded systems. </a:t>
            </a:r>
          </a:p>
          <a:p>
            <a:pPr eaLnBrk="1" hangingPunct="1">
              <a:lnSpc>
                <a:spcPct val="80000"/>
              </a:lnSpc>
            </a:pPr>
            <a:r>
              <a:rPr lang="en-US" altLang="ko-KR" sz="2100">
                <a:solidFill>
                  <a:srgbClr val="000000"/>
                </a:solidFill>
                <a:ea typeface="굴림" panose="020B0600000101010101" pitchFamily="50" charset="-127"/>
              </a:rPr>
              <a:t>Unlike that of proprietary operating systems like Microsoft’s Windows and Apple’s Mac OS X, Linux source code (the program code) is available to the public for examination and modification and is free to download and install. </a:t>
            </a:r>
          </a:p>
          <a:p>
            <a:pPr eaLnBrk="1" hangingPunct="1">
              <a:lnSpc>
                <a:spcPct val="80000"/>
              </a:lnSpc>
            </a:pPr>
            <a:r>
              <a:rPr lang="en-US" altLang="ko-KR" sz="2100">
                <a:solidFill>
                  <a:srgbClr val="000000"/>
                </a:solidFill>
                <a:ea typeface="굴림" panose="020B0600000101010101" pitchFamily="50" charset="-127"/>
              </a:rPr>
              <a:t>Linux has become extremely popular on servers and in embedded systems, such as Google’s Android-based smartphones.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1.12.2 </a:t>
            </a:r>
            <a:r>
              <a:rPr lang="en-US">
                <a:solidFill>
                  <a:srgbClr val="33B38C"/>
                </a:solidFill>
                <a:latin typeface="Goudy Sans Medium"/>
              </a:rPr>
              <a:t>Mobile Operating Systems</a:t>
            </a:r>
          </a:p>
        </p:txBody>
      </p:sp>
      <p:sp>
        <p:nvSpPr>
          <p:cNvPr id="110595"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Two of the most popular mobile operating systems are Apple’s iOS and Google’s Android.</a:t>
            </a:r>
          </a:p>
          <a:p>
            <a:pPr eaLnBrk="1" hangingPunct="1">
              <a:lnSpc>
                <a:spcPct val="80000"/>
              </a:lnSpc>
            </a:pPr>
            <a:r>
              <a:rPr lang="en-US" altLang="ko-KR" sz="2500">
                <a:solidFill>
                  <a:srgbClr val="000000"/>
                </a:solidFill>
                <a:ea typeface="굴림" panose="020B0600000101010101" pitchFamily="50" charset="-127"/>
              </a:rPr>
              <a:t>Apple’s proprietary iPhone operating system, </a:t>
            </a:r>
            <a:r>
              <a:rPr lang="en-US" altLang="ko-KR" sz="2500">
                <a:solidFill>
                  <a:srgbClr val="0000FF"/>
                </a:solidFill>
                <a:ea typeface="굴림" panose="020B0600000101010101" pitchFamily="50" charset="-127"/>
              </a:rPr>
              <a:t>iOS</a:t>
            </a:r>
            <a:r>
              <a:rPr lang="en-US" altLang="ko-KR" sz="2500">
                <a:solidFill>
                  <a:srgbClr val="000000"/>
                </a:solidFill>
                <a:ea typeface="굴림" panose="020B0600000101010101" pitchFamily="50" charset="-127"/>
              </a:rPr>
              <a:t>, is derived from Apple’s Mac OS X and is used in the iPhone, iPad and iPod Touch devices. </a:t>
            </a:r>
          </a:p>
          <a:p>
            <a:pPr eaLnBrk="1" hangingPunct="1">
              <a:lnSpc>
                <a:spcPct val="80000"/>
              </a:lnSpc>
            </a:pPr>
            <a:r>
              <a:rPr lang="en-US" altLang="ko-KR" sz="2500">
                <a:solidFill>
                  <a:srgbClr val="0000FF"/>
                </a:solidFill>
                <a:ea typeface="굴림" panose="020B0600000101010101" pitchFamily="50" charset="-127"/>
              </a:rPr>
              <a:t>Android</a:t>
            </a:r>
            <a:r>
              <a:rPr lang="en-US" altLang="ko-KR" sz="2500">
                <a:solidFill>
                  <a:srgbClr val="000000"/>
                </a:solidFill>
                <a:ea typeface="굴림" panose="020B0600000101010101" pitchFamily="50" charset="-127"/>
              </a:rPr>
              <a:t>—the fastest growing mobile and smartphone operating system—is based on the Linux kernel and Java. </a:t>
            </a:r>
          </a:p>
          <a:p>
            <a:pPr eaLnBrk="1" hangingPunct="1">
              <a:lnSpc>
                <a:spcPct val="80000"/>
              </a:lnSpc>
            </a:pPr>
            <a:r>
              <a:rPr lang="en-US" altLang="ko-KR" sz="2500">
                <a:solidFill>
                  <a:srgbClr val="000000"/>
                </a:solidFill>
                <a:ea typeface="굴림" panose="020B0600000101010101" pitchFamily="50" charset="-127"/>
              </a:rPr>
              <a:t>One benefit of developing Android apps is the openness of the platform. The operating system is open source and free.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1.13  </a:t>
            </a:r>
            <a:r>
              <a:rPr lang="en-US">
                <a:solidFill>
                  <a:srgbClr val="3380E6"/>
                </a:solidFill>
                <a:latin typeface="Arial"/>
              </a:rPr>
              <a:t>Types of Programming Languages</a:t>
            </a:r>
          </a:p>
        </p:txBody>
      </p:sp>
      <p:sp>
        <p:nvSpPr>
          <p:cNvPr id="111619"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Programmers write instructions in various programming languages, some directly understandable by computers and others requiring intermediate </a:t>
            </a:r>
            <a:r>
              <a:rPr lang="en-US" altLang="ko-KR" sz="1900" i="1">
                <a:solidFill>
                  <a:srgbClr val="000000"/>
                </a:solidFill>
                <a:ea typeface="굴림" panose="020B0600000101010101" pitchFamily="50" charset="-127"/>
              </a:rPr>
              <a:t>translation</a:t>
            </a:r>
            <a:r>
              <a:rPr lang="en-US" altLang="ko-KR" sz="1900">
                <a:solidFill>
                  <a:srgbClr val="000000"/>
                </a:solidFill>
                <a:ea typeface="굴림" panose="020B0600000101010101" pitchFamily="50" charset="-127"/>
              </a:rPr>
              <a:t> steps. </a:t>
            </a:r>
          </a:p>
          <a:p>
            <a:pPr eaLnBrk="1" hangingPunct="1">
              <a:lnSpc>
                <a:spcPct val="80000"/>
              </a:lnSpc>
            </a:pPr>
            <a:r>
              <a:rPr lang="en-US" altLang="ko-KR" sz="1900">
                <a:solidFill>
                  <a:srgbClr val="000000"/>
                </a:solidFill>
                <a:ea typeface="굴림" panose="020B0600000101010101" pitchFamily="50" charset="-127"/>
              </a:rPr>
              <a:t>Any computer can directly understand only its own </a:t>
            </a:r>
            <a:r>
              <a:rPr lang="en-US" altLang="ko-KR" sz="1900">
                <a:solidFill>
                  <a:srgbClr val="0000FF"/>
                </a:solidFill>
                <a:ea typeface="굴림" panose="020B0600000101010101" pitchFamily="50" charset="-127"/>
              </a:rPr>
              <a:t>machine language</a:t>
            </a:r>
            <a:r>
              <a:rPr lang="en-US" altLang="ko-KR" sz="1900" i="1">
                <a:solidFill>
                  <a:srgbClr val="000000"/>
                </a:solidFill>
                <a:ea typeface="굴림" panose="020B0600000101010101" pitchFamily="50" charset="-127"/>
              </a:rPr>
              <a:t>,</a:t>
            </a:r>
            <a:r>
              <a:rPr lang="en-US" altLang="ko-KR" sz="1900">
                <a:solidFill>
                  <a:srgbClr val="000000"/>
                </a:solidFill>
                <a:ea typeface="굴림" panose="020B0600000101010101" pitchFamily="50" charset="-127"/>
              </a:rPr>
              <a:t> defined by its hardware design. </a:t>
            </a:r>
          </a:p>
          <a:p>
            <a:pPr eaLnBrk="1" hangingPunct="1">
              <a:lnSpc>
                <a:spcPct val="80000"/>
              </a:lnSpc>
            </a:pPr>
            <a:r>
              <a:rPr lang="en-US" altLang="ko-KR" sz="1900">
                <a:solidFill>
                  <a:srgbClr val="000000"/>
                </a:solidFill>
                <a:ea typeface="굴림" panose="020B0600000101010101" pitchFamily="50" charset="-127"/>
              </a:rPr>
              <a:t>Machine languages generally consist of numbers (ultimately reduced to 1s and 0s). Such languages are cumbersome for humans. </a:t>
            </a:r>
          </a:p>
          <a:p>
            <a:pPr eaLnBrk="1" hangingPunct="1">
              <a:lnSpc>
                <a:spcPct val="80000"/>
              </a:lnSpc>
            </a:pPr>
            <a:r>
              <a:rPr lang="en-US" altLang="ko-KR" sz="1900">
                <a:solidFill>
                  <a:srgbClr val="000000"/>
                </a:solidFill>
                <a:ea typeface="굴림" panose="020B0600000101010101" pitchFamily="50" charset="-127"/>
              </a:rPr>
              <a:t>Programming in machine language—the numbers that computers could directly understand—was simply too slow and tedious for most programmers. </a:t>
            </a:r>
          </a:p>
          <a:p>
            <a:pPr eaLnBrk="1" hangingPunct="1">
              <a:lnSpc>
                <a:spcPct val="80000"/>
              </a:lnSpc>
            </a:pPr>
            <a:r>
              <a:rPr lang="en-US" altLang="ko-KR" sz="1900">
                <a:solidFill>
                  <a:srgbClr val="000000"/>
                </a:solidFill>
                <a:ea typeface="굴림" panose="020B0600000101010101" pitchFamily="50" charset="-127"/>
              </a:rPr>
              <a:t>Instead, they began using Englishlike abbreviations to represent elementary operations. </a:t>
            </a:r>
          </a:p>
          <a:p>
            <a:pPr eaLnBrk="1" hangingPunct="1">
              <a:lnSpc>
                <a:spcPct val="80000"/>
              </a:lnSpc>
            </a:pPr>
            <a:r>
              <a:rPr lang="en-US" altLang="ko-KR" sz="1900">
                <a:solidFill>
                  <a:srgbClr val="000000"/>
                </a:solidFill>
                <a:ea typeface="굴림" panose="020B0600000101010101" pitchFamily="50" charset="-127"/>
              </a:rPr>
              <a:t>These abbreviations formed the basis of </a:t>
            </a:r>
            <a:r>
              <a:rPr lang="en-US" altLang="ko-KR" sz="1900">
                <a:solidFill>
                  <a:srgbClr val="0000FF"/>
                </a:solidFill>
                <a:ea typeface="굴림" panose="020B0600000101010101" pitchFamily="50" charset="-127"/>
              </a:rPr>
              <a:t>assembly languages</a:t>
            </a:r>
            <a:r>
              <a:rPr lang="en-US" altLang="ko-KR" sz="1900" i="1">
                <a:solidFill>
                  <a:srgbClr val="000000"/>
                </a:solidFill>
                <a:ea typeface="굴림" panose="020B0600000101010101" pitchFamily="50" charset="-127"/>
              </a:rPr>
              <a:t>.</a:t>
            </a:r>
            <a:r>
              <a:rPr lang="en-US" altLang="ko-KR" sz="1900">
                <a:solidFill>
                  <a:srgbClr val="000000"/>
                </a:solidFill>
                <a:ea typeface="굴림" panose="020B0600000101010101" pitchFamily="50" charset="-127"/>
              </a:rPr>
              <a:t> </a:t>
            </a:r>
          </a:p>
          <a:p>
            <a:pPr eaLnBrk="1" hangingPunct="1">
              <a:lnSpc>
                <a:spcPct val="80000"/>
              </a:lnSpc>
            </a:pPr>
            <a:r>
              <a:rPr lang="en-US" altLang="ko-KR" sz="1900" i="1">
                <a:solidFill>
                  <a:srgbClr val="000000"/>
                </a:solidFill>
                <a:ea typeface="굴림" panose="020B0600000101010101" pitchFamily="50" charset="-127"/>
              </a:rPr>
              <a:t>Translator programs</a:t>
            </a:r>
            <a:r>
              <a:rPr lang="en-US" altLang="ko-KR" sz="1900">
                <a:solidFill>
                  <a:srgbClr val="000000"/>
                </a:solidFill>
                <a:ea typeface="굴림" panose="020B0600000101010101" pitchFamily="50" charset="-127"/>
              </a:rPr>
              <a:t> called </a:t>
            </a:r>
            <a:r>
              <a:rPr lang="en-US" altLang="ko-KR" sz="1900">
                <a:solidFill>
                  <a:srgbClr val="0000FF"/>
                </a:solidFill>
                <a:ea typeface="굴림" panose="020B0600000101010101" pitchFamily="50" charset="-127"/>
              </a:rPr>
              <a:t>assemblers</a:t>
            </a:r>
            <a:r>
              <a:rPr lang="en-US" altLang="ko-KR" sz="1900">
                <a:solidFill>
                  <a:srgbClr val="000000"/>
                </a:solidFill>
                <a:ea typeface="굴림" panose="020B0600000101010101" pitchFamily="50" charset="-127"/>
              </a:rPr>
              <a:t> were developed to convert assembly-language programs to machine language.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1.13  </a:t>
            </a:r>
            <a:r>
              <a:rPr lang="en-US">
                <a:solidFill>
                  <a:srgbClr val="3380E6"/>
                </a:solidFill>
                <a:latin typeface="Arial"/>
              </a:rPr>
              <a:t>Types of Programming Languages (cont.)</a:t>
            </a:r>
          </a:p>
        </p:txBody>
      </p:sp>
      <p:sp>
        <p:nvSpPr>
          <p:cNvPr id="112643"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Although assembly-language code is clearer to humans, it’s incomprehensible to computers until translated to machine language.</a:t>
            </a:r>
          </a:p>
          <a:p>
            <a:pPr eaLnBrk="1" hangingPunct="1">
              <a:lnSpc>
                <a:spcPct val="80000"/>
              </a:lnSpc>
            </a:pPr>
            <a:r>
              <a:rPr lang="en-US" altLang="ko-KR" sz="1900">
                <a:solidFill>
                  <a:srgbClr val="000000"/>
                </a:solidFill>
                <a:ea typeface="굴림" panose="020B0600000101010101" pitchFamily="50" charset="-127"/>
              </a:rPr>
              <a:t>To speed the programming process even further, </a:t>
            </a:r>
            <a:r>
              <a:rPr lang="en-US" altLang="ko-KR" sz="1900">
                <a:solidFill>
                  <a:srgbClr val="0000FF"/>
                </a:solidFill>
                <a:ea typeface="굴림" panose="020B0600000101010101" pitchFamily="50" charset="-127"/>
              </a:rPr>
              <a:t>high-level languages</a:t>
            </a:r>
            <a:r>
              <a:rPr lang="en-US" altLang="ko-KR" sz="1900">
                <a:solidFill>
                  <a:srgbClr val="000000"/>
                </a:solidFill>
                <a:ea typeface="굴림" panose="020B0600000101010101" pitchFamily="50" charset="-127"/>
              </a:rPr>
              <a:t> were developed in which single statements could be written to accomplish substantial tasks. </a:t>
            </a:r>
          </a:p>
          <a:p>
            <a:pPr eaLnBrk="1" hangingPunct="1">
              <a:lnSpc>
                <a:spcPct val="80000"/>
              </a:lnSpc>
            </a:pPr>
            <a:r>
              <a:rPr lang="en-US" altLang="ko-KR" sz="1900">
                <a:solidFill>
                  <a:srgbClr val="000000"/>
                </a:solidFill>
                <a:ea typeface="굴림" panose="020B0600000101010101" pitchFamily="50" charset="-127"/>
              </a:rPr>
              <a:t>High-level languages allow you to write instructions that look almost like everyday English and contain commonly used mathematical expressions. </a:t>
            </a:r>
          </a:p>
          <a:p>
            <a:pPr eaLnBrk="1" hangingPunct="1">
              <a:lnSpc>
                <a:spcPct val="80000"/>
              </a:lnSpc>
            </a:pPr>
            <a:r>
              <a:rPr lang="en-US" altLang="ko-KR" sz="1900">
                <a:solidFill>
                  <a:srgbClr val="000000"/>
                </a:solidFill>
                <a:ea typeface="굴림" panose="020B0600000101010101" pitchFamily="50" charset="-127"/>
              </a:rPr>
              <a:t>Translator programs called </a:t>
            </a:r>
            <a:r>
              <a:rPr lang="en-US" altLang="ko-KR" sz="1900">
                <a:solidFill>
                  <a:srgbClr val="0000FF"/>
                </a:solidFill>
                <a:ea typeface="굴림" panose="020B0600000101010101" pitchFamily="50" charset="-127"/>
              </a:rPr>
              <a:t>compilers</a:t>
            </a:r>
            <a:r>
              <a:rPr lang="en-US" altLang="ko-KR" sz="1900">
                <a:solidFill>
                  <a:srgbClr val="000000"/>
                </a:solidFill>
                <a:ea typeface="굴림" panose="020B0600000101010101" pitchFamily="50" charset="-127"/>
              </a:rPr>
              <a:t> convert high-level language programs into machine language</a:t>
            </a:r>
            <a:r>
              <a:rPr lang="en-US" altLang="ko-KR" sz="1900" i="1">
                <a:solidFill>
                  <a:srgbClr val="000000"/>
                </a:solidFill>
                <a:ea typeface="굴림" panose="020B0600000101010101" pitchFamily="50" charset="-127"/>
              </a:rPr>
              <a:t>. </a:t>
            </a:r>
          </a:p>
          <a:p>
            <a:pPr eaLnBrk="1" hangingPunct="1">
              <a:lnSpc>
                <a:spcPct val="80000"/>
              </a:lnSpc>
            </a:pPr>
            <a:r>
              <a:rPr lang="en-US" altLang="ko-KR" sz="1900">
                <a:solidFill>
                  <a:srgbClr val="0000FF"/>
                </a:solidFill>
                <a:ea typeface="굴림" panose="020B0600000101010101" pitchFamily="50" charset="-127"/>
              </a:rPr>
              <a:t>Interpreter</a:t>
            </a:r>
            <a:r>
              <a:rPr lang="en-US" altLang="ko-KR" sz="1900">
                <a:solidFill>
                  <a:srgbClr val="000000"/>
                </a:solidFill>
                <a:ea typeface="굴림" panose="020B0600000101010101" pitchFamily="50" charset="-127"/>
              </a:rPr>
              <a:t> programs were developed to execute high-level language programs directly, although more slowly than compiled programs. </a:t>
            </a:r>
          </a:p>
          <a:p>
            <a:pPr eaLnBrk="1" hangingPunct="1">
              <a:lnSpc>
                <a:spcPct val="80000"/>
              </a:lnSpc>
            </a:pPr>
            <a:r>
              <a:rPr lang="en-US" altLang="ko-KR" sz="1900">
                <a:solidFill>
                  <a:srgbClr val="000000"/>
                </a:solidFill>
                <a:ea typeface="굴림" panose="020B0600000101010101" pitchFamily="50" charset="-127"/>
              </a:rPr>
              <a:t>Figure 1.16 introduces a number of popular programming languages. </a:t>
            </a:r>
          </a:p>
          <a:p>
            <a:pPr eaLnBrk="1" hangingPunct="1">
              <a:lnSpc>
                <a:spcPct val="80000"/>
              </a:lnSpc>
            </a:pPr>
            <a:r>
              <a:rPr lang="en-US" altLang="ko-KR" sz="1900">
                <a:solidFill>
                  <a:srgbClr val="000000"/>
                </a:solidFill>
                <a:ea typeface="굴림" panose="020B0600000101010101" pitchFamily="50" charset="-127"/>
              </a:rPr>
              <a:t>  </a:t>
            </a:r>
          </a:p>
          <a:p>
            <a:pPr eaLnBrk="1" hangingPunct="1">
              <a:lnSpc>
                <a:spcPct val="80000"/>
              </a:lnSpc>
            </a:pPr>
            <a:endParaRPr lang="en-US" altLang="ko-KR" sz="19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iw3htp5_01_Intro_Page_4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iw3htp5_01_Intro_Page_3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iw3htp5_01_Intro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iw3htp5_01_Intro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iw3htp5_01_Intro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iw3htp5_01_Intro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iw3htp5_01_Intro_Page_4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a:t>
            </a:r>
          </a:p>
        </p:txBody>
      </p:sp>
      <p:sp>
        <p:nvSpPr>
          <p:cNvPr id="119811" name="Text Placeholder 2"/>
          <p:cNvSpPr>
            <a:spLocks noGrp="1"/>
          </p:cNvSpPr>
          <p:nvPr>
            <p:ph type="body" idx="1"/>
          </p:nvPr>
        </p:nvSpPr>
        <p:spPr/>
        <p:txBody>
          <a:bodyPr/>
          <a:lstStyle/>
          <a:p>
            <a:pPr eaLnBrk="1" hangingPunct="1">
              <a:lnSpc>
                <a:spcPct val="80000"/>
              </a:lnSpc>
            </a:pPr>
            <a:r>
              <a:rPr lang="en-US" altLang="ko-KR" sz="1500" i="1">
                <a:solidFill>
                  <a:srgbClr val="000000"/>
                </a:solidFill>
                <a:ea typeface="굴림" panose="020B0600000101010101" pitchFamily="50" charset="-127"/>
              </a:rPr>
              <a:t>Objects</a:t>
            </a:r>
            <a:r>
              <a:rPr lang="en-US" altLang="ko-KR" sz="1500">
                <a:solidFill>
                  <a:srgbClr val="000000"/>
                </a:solidFill>
                <a:ea typeface="굴림" panose="020B0600000101010101" pitchFamily="50" charset="-127"/>
              </a:rPr>
              <a:t>, or more precisely the </a:t>
            </a:r>
            <a:r>
              <a:rPr lang="en-US" altLang="ko-KR" sz="1500" i="1">
                <a:solidFill>
                  <a:srgbClr val="000000"/>
                </a:solidFill>
                <a:ea typeface="굴림" panose="020B0600000101010101" pitchFamily="50" charset="-127"/>
              </a:rPr>
              <a:t>classes</a:t>
            </a:r>
            <a:r>
              <a:rPr lang="en-US" altLang="ko-KR" sz="1500">
                <a:solidFill>
                  <a:srgbClr val="000000"/>
                </a:solidFill>
                <a:ea typeface="굴림" panose="020B0600000101010101" pitchFamily="50" charset="-127"/>
              </a:rPr>
              <a:t> objects come from, are essentially </a:t>
            </a:r>
            <a:r>
              <a:rPr lang="en-US" altLang="ko-KR" sz="1500" i="1">
                <a:solidFill>
                  <a:srgbClr val="000000"/>
                </a:solidFill>
                <a:ea typeface="굴림" panose="020B0600000101010101" pitchFamily="50" charset="-127"/>
              </a:rPr>
              <a:t>reusable</a:t>
            </a:r>
            <a:r>
              <a:rPr lang="en-US" altLang="ko-KR" sz="1500">
                <a:solidFill>
                  <a:srgbClr val="000000"/>
                </a:solidFill>
                <a:ea typeface="굴림" panose="020B0600000101010101" pitchFamily="50" charset="-127"/>
              </a:rPr>
              <a:t> software components. </a:t>
            </a:r>
          </a:p>
          <a:p>
            <a:pPr eaLnBrk="1" hangingPunct="1">
              <a:lnSpc>
                <a:spcPct val="80000"/>
              </a:lnSpc>
            </a:pPr>
            <a:r>
              <a:rPr lang="en-US" altLang="ko-KR" sz="1500">
                <a:solidFill>
                  <a:srgbClr val="000000"/>
                </a:solidFill>
                <a:ea typeface="굴림" panose="020B0600000101010101" pitchFamily="50" charset="-127"/>
              </a:rPr>
              <a:t>Almost any </a:t>
            </a:r>
            <a:r>
              <a:rPr lang="en-US" altLang="ko-KR" sz="1500" i="1">
                <a:solidFill>
                  <a:srgbClr val="000000"/>
                </a:solidFill>
                <a:ea typeface="굴림" panose="020B0600000101010101" pitchFamily="50" charset="-127"/>
              </a:rPr>
              <a:t>noun</a:t>
            </a:r>
            <a:r>
              <a:rPr lang="en-US" altLang="ko-KR" sz="1500">
                <a:solidFill>
                  <a:srgbClr val="000000"/>
                </a:solidFill>
                <a:ea typeface="굴림" panose="020B0600000101010101" pitchFamily="50" charset="-127"/>
              </a:rPr>
              <a:t> can be reasonably represented as a software object in terms of </a:t>
            </a:r>
            <a:r>
              <a:rPr lang="en-US" altLang="ko-KR" sz="1500" i="1">
                <a:solidFill>
                  <a:srgbClr val="000000"/>
                </a:solidFill>
                <a:ea typeface="굴림" panose="020B0600000101010101" pitchFamily="50" charset="-127"/>
              </a:rPr>
              <a:t>attributes</a:t>
            </a:r>
            <a:r>
              <a:rPr lang="en-US" altLang="ko-KR" sz="1500">
                <a:solidFill>
                  <a:srgbClr val="000000"/>
                </a:solidFill>
                <a:ea typeface="굴림" panose="020B0600000101010101" pitchFamily="50" charset="-127"/>
              </a:rPr>
              <a:t> (e.g., name, color and size) and </a:t>
            </a:r>
            <a:r>
              <a:rPr lang="en-US" altLang="ko-KR" sz="1500" i="1">
                <a:solidFill>
                  <a:srgbClr val="000000"/>
                </a:solidFill>
                <a:ea typeface="굴림" panose="020B0600000101010101" pitchFamily="50" charset="-127"/>
              </a:rPr>
              <a:t>behaviors</a:t>
            </a:r>
            <a:r>
              <a:rPr lang="en-US" altLang="ko-KR" sz="1500">
                <a:solidFill>
                  <a:srgbClr val="000000"/>
                </a:solidFill>
                <a:ea typeface="굴림" panose="020B0600000101010101" pitchFamily="50" charset="-127"/>
              </a:rPr>
              <a:t> (e.g., calculating, moving and communicating). </a:t>
            </a:r>
          </a:p>
          <a:p>
            <a:pPr eaLnBrk="1" hangingPunct="1">
              <a:lnSpc>
                <a:spcPct val="80000"/>
              </a:lnSpc>
            </a:pPr>
            <a:r>
              <a:rPr lang="en-US" altLang="ko-KR" sz="1500">
                <a:solidFill>
                  <a:srgbClr val="000000"/>
                </a:solidFill>
                <a:ea typeface="굴림" panose="020B0600000101010101" pitchFamily="50" charset="-127"/>
              </a:rPr>
              <a:t>Software developers are discovering that using a modular, object-oriented design and implementation approach can make software-development groups much more productive than was possible with earlier techniques—object-oriented programs are often easier to understand, correct and modify.</a:t>
            </a:r>
          </a:p>
          <a:p>
            <a:pPr marL="392113" lvl="1" indent="0" eaLnBrk="1" hangingPunct="1">
              <a:lnSpc>
                <a:spcPct val="80000"/>
              </a:lnSpc>
              <a:buFont typeface="Verdana" panose="020B0604030504040204" pitchFamily="34" charset="0"/>
              <a:buNone/>
            </a:pPr>
            <a:endParaRPr lang="en-US" altLang="ko-KR" sz="1300" b="1" i="1">
              <a:solidFill>
                <a:srgbClr val="000000"/>
              </a:solidFill>
              <a:ea typeface="굴림" panose="020B0600000101010101" pitchFamily="50" charset="-127"/>
            </a:endParaRPr>
          </a:p>
          <a:p>
            <a:pPr eaLnBrk="1" hangingPunct="1">
              <a:lnSpc>
                <a:spcPct val="80000"/>
              </a:lnSpc>
              <a:buFont typeface="Verdana" panose="020B0604030504040204" pitchFamily="34" charset="0"/>
              <a:buNone/>
            </a:pPr>
            <a:r>
              <a:rPr lang="en-US" altLang="ko-KR" sz="1700" b="1" i="1">
                <a:solidFill>
                  <a:srgbClr val="000000"/>
                </a:solidFill>
                <a:ea typeface="굴림" panose="020B0600000101010101" pitchFamily="50" charset="-127"/>
              </a:rPr>
              <a:t>The Automobile as an Object</a:t>
            </a:r>
          </a:p>
          <a:p>
            <a:pPr eaLnBrk="1" hangingPunct="1">
              <a:lnSpc>
                <a:spcPct val="80000"/>
              </a:lnSpc>
            </a:pPr>
            <a:r>
              <a:rPr lang="en-US" altLang="ko-KR" sz="1500">
                <a:solidFill>
                  <a:srgbClr val="000000"/>
                </a:solidFill>
                <a:ea typeface="굴림" panose="020B0600000101010101" pitchFamily="50" charset="-127"/>
              </a:rPr>
              <a:t>Suppose you want to </a:t>
            </a:r>
            <a:r>
              <a:rPr lang="en-US" altLang="ko-KR" sz="1500" i="1">
                <a:solidFill>
                  <a:srgbClr val="000000"/>
                </a:solidFill>
                <a:ea typeface="굴림" panose="020B0600000101010101" pitchFamily="50" charset="-127"/>
              </a:rPr>
              <a:t>drive a car and make it go faster by pressing its accelerator pedal</a:t>
            </a:r>
            <a:r>
              <a:rPr lang="en-US" altLang="ko-KR" sz="1500">
                <a:solidFill>
                  <a:srgbClr val="000000"/>
                </a:solidFill>
                <a:ea typeface="굴림" panose="020B0600000101010101" pitchFamily="50" charset="-127"/>
              </a:rPr>
              <a:t>. </a:t>
            </a:r>
          </a:p>
          <a:p>
            <a:pPr eaLnBrk="1" hangingPunct="1">
              <a:lnSpc>
                <a:spcPct val="80000"/>
              </a:lnSpc>
            </a:pPr>
            <a:r>
              <a:rPr lang="en-US" altLang="ko-KR" sz="1500">
                <a:solidFill>
                  <a:srgbClr val="000000"/>
                </a:solidFill>
                <a:ea typeface="굴림" panose="020B0600000101010101" pitchFamily="50" charset="-127"/>
              </a:rPr>
              <a:t>Before you can drive a car, someone has to </a:t>
            </a:r>
            <a:r>
              <a:rPr lang="en-US" altLang="ko-KR" sz="1500" i="1">
                <a:solidFill>
                  <a:srgbClr val="000000"/>
                </a:solidFill>
                <a:ea typeface="굴림" panose="020B0600000101010101" pitchFamily="50" charset="-127"/>
              </a:rPr>
              <a:t>design</a:t>
            </a:r>
            <a:r>
              <a:rPr lang="en-US" altLang="ko-KR" sz="1500">
                <a:solidFill>
                  <a:srgbClr val="000000"/>
                </a:solidFill>
                <a:ea typeface="굴림" panose="020B0600000101010101" pitchFamily="50" charset="-127"/>
              </a:rPr>
              <a:t> it. </a:t>
            </a:r>
          </a:p>
          <a:p>
            <a:pPr eaLnBrk="1" hangingPunct="1">
              <a:lnSpc>
                <a:spcPct val="80000"/>
              </a:lnSpc>
            </a:pPr>
            <a:r>
              <a:rPr lang="en-US" altLang="ko-KR" sz="1500">
                <a:solidFill>
                  <a:srgbClr val="000000"/>
                </a:solidFill>
                <a:ea typeface="굴림" panose="020B0600000101010101" pitchFamily="50" charset="-127"/>
              </a:rPr>
              <a:t>A car typically begins as engineering drawings, similar to the </a:t>
            </a:r>
            <a:r>
              <a:rPr lang="en-US" altLang="ko-KR" sz="1500" i="1">
                <a:solidFill>
                  <a:srgbClr val="000000"/>
                </a:solidFill>
                <a:ea typeface="굴림" panose="020B0600000101010101" pitchFamily="50" charset="-127"/>
              </a:rPr>
              <a:t>blueprints</a:t>
            </a:r>
            <a:r>
              <a:rPr lang="en-US" altLang="ko-KR" sz="1500">
                <a:solidFill>
                  <a:srgbClr val="000000"/>
                </a:solidFill>
                <a:ea typeface="굴림" panose="020B0600000101010101" pitchFamily="50" charset="-127"/>
              </a:rPr>
              <a:t> that describe the design of a house. </a:t>
            </a:r>
          </a:p>
          <a:p>
            <a:pPr eaLnBrk="1" hangingPunct="1">
              <a:lnSpc>
                <a:spcPct val="80000"/>
              </a:lnSpc>
            </a:pPr>
            <a:r>
              <a:rPr lang="en-US" altLang="ko-KR" sz="1500">
                <a:solidFill>
                  <a:srgbClr val="000000"/>
                </a:solidFill>
                <a:ea typeface="굴림" panose="020B0600000101010101" pitchFamily="50" charset="-127"/>
              </a:rPr>
              <a:t>These drawings include the design for an accelerator pedal.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0835"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The pedal </a:t>
            </a:r>
            <a:r>
              <a:rPr lang="en-US" altLang="ko-KR" sz="2100" i="1">
                <a:solidFill>
                  <a:srgbClr val="000000"/>
                </a:solidFill>
                <a:ea typeface="굴림" panose="020B0600000101010101" pitchFamily="50" charset="-127"/>
              </a:rPr>
              <a:t>hides</a:t>
            </a:r>
            <a:r>
              <a:rPr lang="en-US" altLang="ko-KR" sz="2100">
                <a:solidFill>
                  <a:srgbClr val="000000"/>
                </a:solidFill>
                <a:ea typeface="굴림" panose="020B0600000101010101" pitchFamily="50" charset="-127"/>
              </a:rPr>
              <a:t> from the driver the complex mechanisms that actually make the car go faster, just as the brake pedal hides the mechanisms that slow the car, and the steering wheel </a:t>
            </a:r>
            <a:r>
              <a:rPr lang="en-US" altLang="ko-KR" sz="2100" i="1">
                <a:solidFill>
                  <a:srgbClr val="000000"/>
                </a:solidFill>
                <a:ea typeface="굴림" panose="020B0600000101010101" pitchFamily="50" charset="-127"/>
              </a:rPr>
              <a:t>hides</a:t>
            </a:r>
            <a:r>
              <a:rPr lang="en-US" altLang="ko-KR" sz="2100">
                <a:solidFill>
                  <a:srgbClr val="000000"/>
                </a:solidFill>
                <a:ea typeface="굴림" panose="020B0600000101010101" pitchFamily="50" charset="-127"/>
              </a:rPr>
              <a:t> the mechanisms that turn the car. </a:t>
            </a:r>
          </a:p>
          <a:p>
            <a:pPr eaLnBrk="1" hangingPunct="1">
              <a:lnSpc>
                <a:spcPct val="80000"/>
              </a:lnSpc>
            </a:pPr>
            <a:r>
              <a:rPr lang="en-US" altLang="ko-KR" sz="2100">
                <a:solidFill>
                  <a:srgbClr val="000000"/>
                </a:solidFill>
                <a:ea typeface="굴림" panose="020B0600000101010101" pitchFamily="50" charset="-127"/>
              </a:rPr>
              <a:t>This enables people with little or no knowledge of how engines, braking and steering mechanisms work to drive a car easily.</a:t>
            </a:r>
          </a:p>
          <a:p>
            <a:pPr eaLnBrk="1" hangingPunct="1">
              <a:lnSpc>
                <a:spcPct val="80000"/>
              </a:lnSpc>
            </a:pPr>
            <a:r>
              <a:rPr lang="en-US" altLang="ko-KR" sz="2100">
                <a:solidFill>
                  <a:srgbClr val="000000"/>
                </a:solidFill>
                <a:ea typeface="굴림" panose="020B0600000101010101" pitchFamily="50" charset="-127"/>
              </a:rPr>
              <a:t>Before you can drive a car, it must be </a:t>
            </a:r>
            <a:r>
              <a:rPr lang="en-US" altLang="ko-KR" sz="2100" i="1">
                <a:solidFill>
                  <a:srgbClr val="000000"/>
                </a:solidFill>
                <a:ea typeface="굴림" panose="020B0600000101010101" pitchFamily="50" charset="-127"/>
              </a:rPr>
              <a:t>built</a:t>
            </a:r>
            <a:r>
              <a:rPr lang="en-US" altLang="ko-KR" sz="2100">
                <a:solidFill>
                  <a:srgbClr val="000000"/>
                </a:solidFill>
                <a:ea typeface="굴림" panose="020B0600000101010101" pitchFamily="50" charset="-127"/>
              </a:rPr>
              <a:t> from the engineering drawings that describe it. </a:t>
            </a:r>
          </a:p>
          <a:p>
            <a:pPr eaLnBrk="1" hangingPunct="1">
              <a:lnSpc>
                <a:spcPct val="80000"/>
              </a:lnSpc>
            </a:pPr>
            <a:r>
              <a:rPr lang="en-US" altLang="ko-KR" sz="2100">
                <a:solidFill>
                  <a:srgbClr val="000000"/>
                </a:solidFill>
                <a:ea typeface="굴림" panose="020B0600000101010101" pitchFamily="50" charset="-127"/>
              </a:rPr>
              <a:t>A completed car has an </a:t>
            </a:r>
            <a:r>
              <a:rPr lang="en-US" altLang="ko-KR" sz="2100" i="1">
                <a:solidFill>
                  <a:srgbClr val="000000"/>
                </a:solidFill>
                <a:ea typeface="굴림" panose="020B0600000101010101" pitchFamily="50" charset="-127"/>
              </a:rPr>
              <a:t>actual</a:t>
            </a:r>
            <a:r>
              <a:rPr lang="en-US" altLang="ko-KR" sz="2100">
                <a:solidFill>
                  <a:srgbClr val="000000"/>
                </a:solidFill>
                <a:ea typeface="굴림" panose="020B0600000101010101" pitchFamily="50" charset="-127"/>
              </a:rPr>
              <a:t> accelerator pedal to make the car go faster, but even that’s not enough—the car won’t accelerate on its own (hopefully!), so the driver must </a:t>
            </a:r>
            <a:r>
              <a:rPr lang="en-US" altLang="ko-KR" sz="2100" i="1">
                <a:solidFill>
                  <a:srgbClr val="000000"/>
                </a:solidFill>
                <a:ea typeface="굴림" panose="020B0600000101010101" pitchFamily="50" charset="-127"/>
              </a:rPr>
              <a:t>press</a:t>
            </a:r>
            <a:r>
              <a:rPr lang="en-US" altLang="ko-KR" sz="2100">
                <a:solidFill>
                  <a:srgbClr val="000000"/>
                </a:solidFill>
                <a:ea typeface="굴림" panose="020B0600000101010101" pitchFamily="50" charset="-127"/>
              </a:rPr>
              <a:t> the pedal to accelerate the car.</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18787"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1800" b="1" i="1" dirty="0">
                <a:solidFill>
                  <a:srgbClr val="000000"/>
                </a:solidFill>
              </a:rPr>
              <a:t>Methods and Classes</a:t>
            </a:r>
          </a:p>
          <a:p>
            <a:pPr eaLnBrk="1" hangingPunct="1">
              <a:lnSpc>
                <a:spcPct val="80000"/>
              </a:lnSpc>
              <a:defRPr/>
            </a:pPr>
            <a:r>
              <a:rPr lang="en-US" sz="1700" dirty="0">
                <a:solidFill>
                  <a:srgbClr val="000000"/>
                </a:solidFill>
              </a:rPr>
              <a:t>Performing a task in a program requires a </a:t>
            </a:r>
            <a:r>
              <a:rPr lang="en-US" sz="1700" dirty="0">
                <a:solidFill>
                  <a:srgbClr val="0000FF"/>
                </a:solidFill>
              </a:rPr>
              <a:t>method</a:t>
            </a:r>
            <a:r>
              <a:rPr lang="en-US" sz="1700" dirty="0">
                <a:solidFill>
                  <a:srgbClr val="000000"/>
                </a:solidFill>
              </a:rPr>
              <a:t>. </a:t>
            </a:r>
          </a:p>
          <a:p>
            <a:pPr eaLnBrk="1" hangingPunct="1">
              <a:lnSpc>
                <a:spcPct val="80000"/>
              </a:lnSpc>
              <a:defRPr/>
            </a:pPr>
            <a:r>
              <a:rPr lang="en-US" sz="1700" dirty="0">
                <a:solidFill>
                  <a:srgbClr val="000000"/>
                </a:solidFill>
              </a:rPr>
              <a:t>The method houses the program statements that actually perform its tasks. </a:t>
            </a:r>
          </a:p>
          <a:p>
            <a:pPr eaLnBrk="1" hangingPunct="1">
              <a:lnSpc>
                <a:spcPct val="80000"/>
              </a:lnSpc>
              <a:defRPr/>
            </a:pPr>
            <a:r>
              <a:rPr lang="en-US" sz="1700" dirty="0">
                <a:solidFill>
                  <a:srgbClr val="000000"/>
                </a:solidFill>
              </a:rPr>
              <a:t>It hides these statements from its user, just as a car’s accelerator pedal hides from the driver the mechanisms of making the car go faster. </a:t>
            </a:r>
          </a:p>
          <a:p>
            <a:pPr eaLnBrk="1" hangingPunct="1">
              <a:lnSpc>
                <a:spcPct val="80000"/>
              </a:lnSpc>
              <a:defRPr/>
            </a:pPr>
            <a:r>
              <a:rPr lang="en-US" sz="1700" dirty="0">
                <a:solidFill>
                  <a:srgbClr val="000000"/>
                </a:solidFill>
              </a:rPr>
              <a:t>In object-oriented programming languages, we create a program unit called a </a:t>
            </a:r>
            <a:r>
              <a:rPr lang="en-US" sz="1700" dirty="0">
                <a:solidFill>
                  <a:srgbClr val="0000FF"/>
                </a:solidFill>
              </a:rPr>
              <a:t>class</a:t>
            </a:r>
            <a:r>
              <a:rPr lang="en-US" sz="1700" dirty="0">
                <a:solidFill>
                  <a:srgbClr val="000000"/>
                </a:solidFill>
              </a:rPr>
              <a:t> to house the set of methods that perform the class’s tasks. </a:t>
            </a:r>
          </a:p>
          <a:p>
            <a:pPr eaLnBrk="1" hangingPunct="1">
              <a:lnSpc>
                <a:spcPct val="80000"/>
              </a:lnSpc>
              <a:defRPr/>
            </a:pPr>
            <a:r>
              <a:rPr lang="en-US" sz="1700" dirty="0">
                <a:solidFill>
                  <a:srgbClr val="000000"/>
                </a:solidFill>
              </a:rPr>
              <a:t>For example, a class that represents a bank account might contain one method to </a:t>
            </a:r>
            <a:r>
              <a:rPr lang="en-US" sz="1700" i="1" dirty="0">
                <a:solidFill>
                  <a:srgbClr val="000000"/>
                </a:solidFill>
              </a:rPr>
              <a:t>deposit</a:t>
            </a:r>
            <a:r>
              <a:rPr lang="en-US" sz="1700" dirty="0">
                <a:solidFill>
                  <a:srgbClr val="000000"/>
                </a:solidFill>
              </a:rPr>
              <a:t> money to an account, another to </a:t>
            </a:r>
            <a:r>
              <a:rPr lang="en-US" sz="1700" i="1" dirty="0">
                <a:solidFill>
                  <a:srgbClr val="000000"/>
                </a:solidFill>
              </a:rPr>
              <a:t>withdraw</a:t>
            </a:r>
            <a:r>
              <a:rPr lang="en-US" sz="1700" dirty="0">
                <a:solidFill>
                  <a:srgbClr val="000000"/>
                </a:solidFill>
              </a:rPr>
              <a:t> money from an account and a third to </a:t>
            </a:r>
            <a:r>
              <a:rPr lang="en-US" sz="1700" i="1" dirty="0">
                <a:solidFill>
                  <a:srgbClr val="000000"/>
                </a:solidFill>
              </a:rPr>
              <a:t>inquire</a:t>
            </a:r>
            <a:r>
              <a:rPr lang="en-US" sz="1700" dirty="0">
                <a:solidFill>
                  <a:srgbClr val="000000"/>
                </a:solidFill>
              </a:rPr>
              <a:t> what the account’s current balance is. </a:t>
            </a:r>
          </a:p>
          <a:p>
            <a:pPr eaLnBrk="1" hangingPunct="1">
              <a:lnSpc>
                <a:spcPct val="80000"/>
              </a:lnSpc>
              <a:defRPr/>
            </a:pPr>
            <a:r>
              <a:rPr lang="en-US" sz="1700" dirty="0">
                <a:solidFill>
                  <a:srgbClr val="000000"/>
                </a:solidFill>
              </a:rPr>
              <a:t>A class is similar in concept to a car’s engineering drawings, which house the design of an accelerator pedal, steering wheel, and so on.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19811"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1800" b="1" i="1" dirty="0">
                <a:solidFill>
                  <a:srgbClr val="000000"/>
                </a:solidFill>
              </a:rPr>
              <a:t>Instantiation </a:t>
            </a:r>
          </a:p>
          <a:p>
            <a:pPr eaLnBrk="1" hangingPunct="1">
              <a:lnSpc>
                <a:spcPct val="80000"/>
              </a:lnSpc>
              <a:defRPr/>
            </a:pPr>
            <a:r>
              <a:rPr lang="en-US" sz="1700" dirty="0">
                <a:solidFill>
                  <a:srgbClr val="000000"/>
                </a:solidFill>
              </a:rPr>
              <a:t>Just as someone has to </a:t>
            </a:r>
            <a:r>
              <a:rPr lang="en-US" sz="1700" i="1" dirty="0">
                <a:solidFill>
                  <a:srgbClr val="000000"/>
                </a:solidFill>
              </a:rPr>
              <a:t>build a car</a:t>
            </a:r>
            <a:r>
              <a:rPr lang="en-US" sz="1700" dirty="0">
                <a:solidFill>
                  <a:srgbClr val="000000"/>
                </a:solidFill>
              </a:rPr>
              <a:t> from its engineering drawings before you can actually drive a car, you must </a:t>
            </a:r>
            <a:r>
              <a:rPr lang="en-US" sz="1700" i="1" dirty="0">
                <a:solidFill>
                  <a:srgbClr val="000000"/>
                </a:solidFill>
              </a:rPr>
              <a:t>build an object</a:t>
            </a:r>
            <a:r>
              <a:rPr lang="en-US" sz="1700" dirty="0">
                <a:solidFill>
                  <a:srgbClr val="000000"/>
                </a:solidFill>
              </a:rPr>
              <a:t> from a class before a program can perform the tasks that the class’s methods define. </a:t>
            </a:r>
          </a:p>
          <a:p>
            <a:pPr eaLnBrk="1" hangingPunct="1">
              <a:lnSpc>
                <a:spcPct val="80000"/>
              </a:lnSpc>
              <a:defRPr/>
            </a:pPr>
            <a:r>
              <a:rPr lang="en-US" sz="1700" dirty="0">
                <a:solidFill>
                  <a:srgbClr val="000000"/>
                </a:solidFill>
              </a:rPr>
              <a:t>The process of doing this is called </a:t>
            </a:r>
            <a:r>
              <a:rPr lang="en-US" sz="1700" i="1" dirty="0">
                <a:solidFill>
                  <a:srgbClr val="000000"/>
                </a:solidFill>
              </a:rPr>
              <a:t>instantiation</a:t>
            </a:r>
            <a:r>
              <a:rPr lang="en-US" sz="1700" dirty="0">
                <a:solidFill>
                  <a:srgbClr val="000000"/>
                </a:solidFill>
              </a:rPr>
              <a:t>. An object is then referred to as an </a:t>
            </a:r>
            <a:r>
              <a:rPr lang="en-US" sz="1700" dirty="0">
                <a:solidFill>
                  <a:srgbClr val="0000FF"/>
                </a:solidFill>
              </a:rPr>
              <a:t>instance</a:t>
            </a:r>
            <a:r>
              <a:rPr lang="en-US" sz="1700" dirty="0">
                <a:solidFill>
                  <a:srgbClr val="000000"/>
                </a:solidFill>
              </a:rPr>
              <a:t> of its class. </a:t>
            </a:r>
          </a:p>
          <a:p>
            <a:pPr marL="136525" indent="0" eaLnBrk="1" hangingPunct="1">
              <a:lnSpc>
                <a:spcPct val="80000"/>
              </a:lnSpc>
              <a:buFont typeface="Verdana" pitchFamily="34" charset="0"/>
              <a:buNone/>
              <a:defRPr/>
            </a:pPr>
            <a:r>
              <a:rPr lang="en-US" sz="1800" b="1" i="1" dirty="0">
                <a:solidFill>
                  <a:srgbClr val="000000"/>
                </a:solidFill>
              </a:rPr>
              <a:t>Reuse</a:t>
            </a:r>
          </a:p>
          <a:p>
            <a:pPr eaLnBrk="1" hangingPunct="1">
              <a:lnSpc>
                <a:spcPct val="80000"/>
              </a:lnSpc>
              <a:defRPr/>
            </a:pPr>
            <a:r>
              <a:rPr lang="en-US" sz="1700" dirty="0">
                <a:solidFill>
                  <a:srgbClr val="000000"/>
                </a:solidFill>
              </a:rPr>
              <a:t>Just as a car’s engineering drawings can be </a:t>
            </a:r>
            <a:r>
              <a:rPr lang="en-US" sz="1700" i="1" dirty="0">
                <a:solidFill>
                  <a:srgbClr val="000000"/>
                </a:solidFill>
              </a:rPr>
              <a:t>reused</a:t>
            </a:r>
            <a:r>
              <a:rPr lang="en-US" sz="1700" dirty="0">
                <a:solidFill>
                  <a:srgbClr val="000000"/>
                </a:solidFill>
              </a:rPr>
              <a:t> many times to build many cars, you can </a:t>
            </a:r>
            <a:r>
              <a:rPr lang="en-US" sz="1700" i="1" dirty="0">
                <a:solidFill>
                  <a:srgbClr val="000000"/>
                </a:solidFill>
              </a:rPr>
              <a:t>reuse</a:t>
            </a:r>
            <a:r>
              <a:rPr lang="en-US" sz="1700" dirty="0">
                <a:solidFill>
                  <a:srgbClr val="000000"/>
                </a:solidFill>
              </a:rPr>
              <a:t> a class many times to build many objects. </a:t>
            </a:r>
          </a:p>
          <a:p>
            <a:pPr eaLnBrk="1" hangingPunct="1">
              <a:lnSpc>
                <a:spcPct val="80000"/>
              </a:lnSpc>
              <a:defRPr/>
            </a:pPr>
            <a:r>
              <a:rPr lang="en-US" sz="1700" dirty="0">
                <a:solidFill>
                  <a:srgbClr val="000000"/>
                </a:solidFill>
              </a:rPr>
              <a:t>Reuse of existing classes when building new classes and programs saves time and effort. </a:t>
            </a:r>
          </a:p>
          <a:p>
            <a:pPr eaLnBrk="1" hangingPunct="1">
              <a:lnSpc>
                <a:spcPct val="80000"/>
              </a:lnSpc>
              <a:defRPr/>
            </a:pPr>
            <a:r>
              <a:rPr lang="en-US" sz="1700" dirty="0">
                <a:solidFill>
                  <a:srgbClr val="000000"/>
                </a:solidFill>
              </a:rPr>
              <a:t>Reuse also helps you build more reliable and effective systems, because existing classes and components often have gone through extensive </a:t>
            </a:r>
            <a:r>
              <a:rPr lang="en-US" sz="1700" i="1" dirty="0">
                <a:solidFill>
                  <a:srgbClr val="000000"/>
                </a:solidFill>
              </a:rPr>
              <a:t>testing</a:t>
            </a:r>
            <a:r>
              <a:rPr lang="en-US" sz="1700" dirty="0">
                <a:solidFill>
                  <a:srgbClr val="000000"/>
                </a:solidFill>
              </a:rPr>
              <a:t>, </a:t>
            </a:r>
            <a:r>
              <a:rPr lang="en-US" sz="1700" i="1" dirty="0">
                <a:solidFill>
                  <a:srgbClr val="000000"/>
                </a:solidFill>
              </a:rPr>
              <a:t>debugging</a:t>
            </a:r>
            <a:r>
              <a:rPr lang="en-US" sz="1700" dirty="0">
                <a:solidFill>
                  <a:srgbClr val="000000"/>
                </a:solidFill>
              </a:rPr>
              <a:t> and </a:t>
            </a:r>
            <a:r>
              <a:rPr lang="en-US" sz="1700" i="1" dirty="0">
                <a:solidFill>
                  <a:srgbClr val="000000"/>
                </a:solidFill>
              </a:rPr>
              <a:t>performance</a:t>
            </a:r>
            <a:r>
              <a:rPr lang="en-US" sz="1700" dirty="0">
                <a:solidFill>
                  <a:srgbClr val="000000"/>
                </a:solidFill>
              </a:rPr>
              <a:t> </a:t>
            </a:r>
            <a:r>
              <a:rPr lang="en-US" sz="1700" i="1" dirty="0">
                <a:solidFill>
                  <a:srgbClr val="000000"/>
                </a:solidFill>
              </a:rPr>
              <a:t>tuning</a:t>
            </a:r>
            <a:r>
              <a:rPr lang="en-US" sz="1700" dirty="0">
                <a:solidFill>
                  <a:srgbClr val="000000"/>
                </a:solidFill>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 descr="iw3htp5_01_Intro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1859"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500" b="1" i="1" dirty="0">
                <a:solidFill>
                  <a:srgbClr val="000000"/>
                </a:solidFill>
              </a:rPr>
              <a:t>Messages and Method Calls</a:t>
            </a:r>
          </a:p>
          <a:p>
            <a:pPr eaLnBrk="1" hangingPunct="1">
              <a:lnSpc>
                <a:spcPct val="80000"/>
              </a:lnSpc>
              <a:defRPr/>
            </a:pPr>
            <a:r>
              <a:rPr lang="en-US" sz="2500" dirty="0">
                <a:solidFill>
                  <a:srgbClr val="000000"/>
                </a:solidFill>
              </a:rPr>
              <a:t>When you drive a car, pressing its gas pedal sends a </a:t>
            </a:r>
            <a:r>
              <a:rPr lang="en-US" sz="2500" i="1" dirty="0">
                <a:solidFill>
                  <a:srgbClr val="000000"/>
                </a:solidFill>
              </a:rPr>
              <a:t>message</a:t>
            </a:r>
            <a:r>
              <a:rPr lang="en-US" sz="2500" dirty="0">
                <a:solidFill>
                  <a:srgbClr val="000000"/>
                </a:solidFill>
              </a:rPr>
              <a:t> to the car to perform a task—that is, to go faster. Similarly, you </a:t>
            </a:r>
            <a:r>
              <a:rPr lang="en-US" sz="2500" i="1" dirty="0">
                <a:solidFill>
                  <a:srgbClr val="000000"/>
                </a:solidFill>
              </a:rPr>
              <a:t>send messages</a:t>
            </a:r>
            <a:r>
              <a:rPr lang="en-US" sz="2500" i="1" dirty="0">
                <a:solidFill>
                  <a:srgbClr val="000000"/>
                </a:solidFill>
                <a:latin typeface="AGaramond Bold" pitchFamily="50" charset="0"/>
              </a:rPr>
              <a:t> </a:t>
            </a:r>
            <a:r>
              <a:rPr lang="en-US" sz="2500" i="1" dirty="0">
                <a:solidFill>
                  <a:srgbClr val="000000"/>
                </a:solidFill>
              </a:rPr>
              <a:t>to an object</a:t>
            </a:r>
            <a:r>
              <a:rPr lang="en-US" sz="2500" dirty="0">
                <a:solidFill>
                  <a:srgbClr val="000000"/>
                </a:solidFill>
              </a:rPr>
              <a:t>. </a:t>
            </a:r>
          </a:p>
          <a:p>
            <a:pPr eaLnBrk="1" hangingPunct="1">
              <a:lnSpc>
                <a:spcPct val="80000"/>
              </a:lnSpc>
              <a:defRPr/>
            </a:pPr>
            <a:r>
              <a:rPr lang="en-US" sz="2500" dirty="0">
                <a:solidFill>
                  <a:srgbClr val="000000"/>
                </a:solidFill>
              </a:rPr>
              <a:t>Each message is implemented as a </a:t>
            </a:r>
            <a:r>
              <a:rPr lang="en-US" sz="2500" dirty="0">
                <a:solidFill>
                  <a:srgbClr val="0000FF"/>
                </a:solidFill>
              </a:rPr>
              <a:t>method call</a:t>
            </a:r>
            <a:r>
              <a:rPr lang="en-US" sz="2500" dirty="0">
                <a:solidFill>
                  <a:srgbClr val="000000"/>
                </a:solidFill>
              </a:rPr>
              <a:t> that tells a method of the object to perform its task. </a:t>
            </a:r>
          </a:p>
          <a:p>
            <a:pPr eaLnBrk="1" hangingPunct="1">
              <a:lnSpc>
                <a:spcPct val="80000"/>
              </a:lnSpc>
              <a:defRPr/>
            </a:pPr>
            <a:r>
              <a:rPr lang="en-US" sz="2500" dirty="0">
                <a:solidFill>
                  <a:srgbClr val="000000"/>
                </a:solidFill>
              </a:rPr>
              <a:t>For example, a program might call a particular bank-account object’s </a:t>
            </a:r>
            <a:r>
              <a:rPr lang="en-US" sz="2500" i="1" dirty="0">
                <a:solidFill>
                  <a:srgbClr val="000000"/>
                </a:solidFill>
              </a:rPr>
              <a:t>deposit</a:t>
            </a:r>
            <a:r>
              <a:rPr lang="en-US" sz="2500" dirty="0">
                <a:solidFill>
                  <a:srgbClr val="000000"/>
                </a:solidFill>
              </a:rPr>
              <a:t> method to increase the account’s balance.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2883"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000" b="1" i="1" dirty="0">
                <a:solidFill>
                  <a:srgbClr val="000000"/>
                </a:solidFill>
              </a:rPr>
              <a:t>Attributes and Instance Variables</a:t>
            </a:r>
          </a:p>
          <a:p>
            <a:pPr eaLnBrk="1" hangingPunct="1">
              <a:lnSpc>
                <a:spcPct val="80000"/>
              </a:lnSpc>
              <a:defRPr/>
            </a:pPr>
            <a:r>
              <a:rPr lang="en-US" sz="1900" dirty="0">
                <a:solidFill>
                  <a:srgbClr val="000000"/>
                </a:solidFill>
              </a:rPr>
              <a:t>A car, besides having capabilities to accomplish tasks, also has </a:t>
            </a:r>
            <a:r>
              <a:rPr lang="en-US" sz="1900" i="1" dirty="0">
                <a:solidFill>
                  <a:srgbClr val="000000"/>
                </a:solidFill>
              </a:rPr>
              <a:t>attributes</a:t>
            </a:r>
            <a:r>
              <a:rPr lang="en-US" sz="1900" dirty="0">
                <a:solidFill>
                  <a:srgbClr val="000000"/>
                </a:solidFill>
              </a:rPr>
              <a:t>, such as its color, its number of doors, the amount of gas in its tank, its current speed and its record of total miles driven (i.e., its odometer reading). </a:t>
            </a:r>
          </a:p>
          <a:p>
            <a:pPr eaLnBrk="1" hangingPunct="1">
              <a:lnSpc>
                <a:spcPct val="80000"/>
              </a:lnSpc>
              <a:defRPr/>
            </a:pPr>
            <a:r>
              <a:rPr lang="en-US" sz="1900" dirty="0">
                <a:solidFill>
                  <a:srgbClr val="000000"/>
                </a:solidFill>
              </a:rPr>
              <a:t>Like its capabilities, the car’s attributes are represented as part of its design in its engineering diagrams (which, for example, include an odometer and a fuel gauge). </a:t>
            </a:r>
          </a:p>
          <a:p>
            <a:pPr eaLnBrk="1" hangingPunct="1">
              <a:lnSpc>
                <a:spcPct val="80000"/>
              </a:lnSpc>
              <a:defRPr/>
            </a:pPr>
            <a:r>
              <a:rPr lang="en-US" sz="1900" dirty="0">
                <a:solidFill>
                  <a:srgbClr val="000000"/>
                </a:solidFill>
              </a:rPr>
              <a:t>As you drive an actual car, these attributes are carried along with the car. </a:t>
            </a:r>
          </a:p>
          <a:p>
            <a:pPr eaLnBrk="1" hangingPunct="1">
              <a:lnSpc>
                <a:spcPct val="80000"/>
              </a:lnSpc>
              <a:defRPr/>
            </a:pPr>
            <a:r>
              <a:rPr lang="en-US" sz="1900" dirty="0">
                <a:solidFill>
                  <a:srgbClr val="000000"/>
                </a:solidFill>
              </a:rPr>
              <a:t>Every car maintains its </a:t>
            </a:r>
            <a:r>
              <a:rPr lang="en-US" sz="1900" i="1" dirty="0">
                <a:solidFill>
                  <a:srgbClr val="000000"/>
                </a:solidFill>
              </a:rPr>
              <a:t>own</a:t>
            </a:r>
            <a:r>
              <a:rPr lang="en-US" sz="1900" dirty="0">
                <a:solidFill>
                  <a:srgbClr val="000000"/>
                </a:solidFill>
              </a:rPr>
              <a:t> attributes. </a:t>
            </a:r>
          </a:p>
          <a:p>
            <a:pPr eaLnBrk="1" hangingPunct="1">
              <a:lnSpc>
                <a:spcPct val="80000"/>
              </a:lnSpc>
              <a:defRPr/>
            </a:pPr>
            <a:r>
              <a:rPr lang="en-US" sz="1900" dirty="0">
                <a:solidFill>
                  <a:srgbClr val="000000"/>
                </a:solidFill>
              </a:rPr>
              <a:t>For example, each car knows how much gas is in its own gas tank, but </a:t>
            </a:r>
            <a:r>
              <a:rPr lang="en-US" sz="1900" i="1" dirty="0">
                <a:solidFill>
                  <a:srgbClr val="000000"/>
                </a:solidFill>
              </a:rPr>
              <a:t>not</a:t>
            </a:r>
            <a:r>
              <a:rPr lang="en-US" sz="1900" dirty="0">
                <a:solidFill>
                  <a:srgbClr val="000000"/>
                </a:solidFill>
              </a:rPr>
              <a:t> how much is in the tanks of </a:t>
            </a:r>
            <a:r>
              <a:rPr lang="en-US" sz="1900" i="1" dirty="0">
                <a:solidFill>
                  <a:srgbClr val="000000"/>
                </a:solidFill>
              </a:rPr>
              <a:t>other</a:t>
            </a:r>
            <a:r>
              <a:rPr lang="en-US" sz="1900" dirty="0">
                <a:solidFill>
                  <a:srgbClr val="000000"/>
                </a:solidFill>
              </a:rPr>
              <a:t> cars. </a:t>
            </a:r>
          </a:p>
          <a:p>
            <a:pPr eaLnBrk="1" hangingPunct="1">
              <a:lnSpc>
                <a:spcPct val="80000"/>
              </a:lnSpc>
              <a:defRPr/>
            </a:pPr>
            <a:r>
              <a:rPr lang="en-US" sz="1900" dirty="0">
                <a:solidFill>
                  <a:srgbClr val="000000"/>
                </a:solidFill>
              </a:rPr>
              <a:t>An object, similarly, has attributes that it carries along as it’s used in a program. </a:t>
            </a:r>
          </a:p>
        </p:txBody>
      </p:sp>
      <p:sp>
        <p:nvSpPr>
          <p:cNvPr id="4" name="Footer Placeholder 3"/>
          <p:cNvSpPr>
            <a:spLocks noGrp="1"/>
          </p:cNvSpPr>
          <p:nvPr>
            <p:ph type="ftr" sz="quarter" idx="11"/>
          </p:nvPr>
        </p:nvSpPr>
        <p:spPr/>
        <p:txBody>
          <a:bodyPr/>
          <a:lstStyle/>
          <a:p>
            <a:pPr>
              <a:defRPr/>
            </a:pPr>
            <a:r>
              <a:rPr lang="en-US" dirty="0"/>
              <a:t>Copyright © Pearson, Inc. 2013.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iw3htp5_01_Intro_Page_0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6979" name="Text Placeholder 2"/>
          <p:cNvSpPr>
            <a:spLocks noGrp="1"/>
          </p:cNvSpPr>
          <p:nvPr>
            <p:ph type="body" idx="1"/>
          </p:nvPr>
        </p:nvSpPr>
        <p:spPr/>
        <p:txBody>
          <a:bodyPr/>
          <a:lstStyle/>
          <a:p>
            <a:pPr eaLnBrk="1" hangingPunct="1">
              <a:lnSpc>
                <a:spcPct val="90000"/>
              </a:lnSpc>
            </a:pPr>
            <a:r>
              <a:rPr lang="en-US" altLang="ko-KR" sz="2500">
                <a:solidFill>
                  <a:srgbClr val="000000"/>
                </a:solidFill>
                <a:ea typeface="굴림" panose="020B0600000101010101" pitchFamily="50" charset="-127"/>
              </a:rPr>
              <a:t>These attributes are specified as part of the object’s class. </a:t>
            </a:r>
          </a:p>
          <a:p>
            <a:pPr eaLnBrk="1" hangingPunct="1">
              <a:lnSpc>
                <a:spcPct val="90000"/>
              </a:lnSpc>
            </a:pPr>
            <a:r>
              <a:rPr lang="en-US" altLang="ko-KR" sz="2500">
                <a:solidFill>
                  <a:srgbClr val="000000"/>
                </a:solidFill>
                <a:ea typeface="굴림" panose="020B0600000101010101" pitchFamily="50" charset="-127"/>
              </a:rPr>
              <a:t>For example, a bank-account object has a </a:t>
            </a:r>
            <a:r>
              <a:rPr lang="en-US" altLang="ko-KR" sz="2500" i="1">
                <a:solidFill>
                  <a:srgbClr val="000000"/>
                </a:solidFill>
                <a:ea typeface="굴림" panose="020B0600000101010101" pitchFamily="50" charset="-127"/>
              </a:rPr>
              <a:t>balance attribute</a:t>
            </a:r>
            <a:r>
              <a:rPr lang="en-US" altLang="ko-KR" sz="2500">
                <a:solidFill>
                  <a:srgbClr val="000000"/>
                </a:solidFill>
                <a:ea typeface="굴림" panose="020B0600000101010101" pitchFamily="50" charset="-127"/>
              </a:rPr>
              <a:t> that represents the amount of money in the account. </a:t>
            </a:r>
          </a:p>
          <a:p>
            <a:pPr eaLnBrk="1" hangingPunct="1">
              <a:lnSpc>
                <a:spcPct val="90000"/>
              </a:lnSpc>
            </a:pPr>
            <a:r>
              <a:rPr lang="en-US" altLang="ko-KR" sz="2500">
                <a:solidFill>
                  <a:srgbClr val="000000"/>
                </a:solidFill>
                <a:ea typeface="굴림" panose="020B0600000101010101" pitchFamily="50" charset="-127"/>
              </a:rPr>
              <a:t>Each bank-account object knows the balance in the account it represents, but </a:t>
            </a:r>
            <a:r>
              <a:rPr lang="en-US" altLang="ko-KR" sz="2500" i="1">
                <a:solidFill>
                  <a:srgbClr val="000000"/>
                </a:solidFill>
                <a:ea typeface="굴림" panose="020B0600000101010101" pitchFamily="50" charset="-127"/>
              </a:rPr>
              <a:t>not</a:t>
            </a:r>
            <a:r>
              <a:rPr lang="en-US" altLang="ko-KR" sz="2500">
                <a:solidFill>
                  <a:srgbClr val="000000"/>
                </a:solidFill>
                <a:ea typeface="굴림" panose="020B0600000101010101" pitchFamily="50" charset="-127"/>
              </a:rPr>
              <a:t> the balances of the </a:t>
            </a:r>
            <a:r>
              <a:rPr lang="en-US" altLang="ko-KR" sz="2500" i="1">
                <a:solidFill>
                  <a:srgbClr val="000000"/>
                </a:solidFill>
                <a:ea typeface="굴림" panose="020B0600000101010101" pitchFamily="50" charset="-127"/>
              </a:rPr>
              <a:t>other</a:t>
            </a:r>
            <a:r>
              <a:rPr lang="en-US" altLang="ko-KR" sz="2500">
                <a:solidFill>
                  <a:srgbClr val="000000"/>
                </a:solidFill>
                <a:ea typeface="굴림" panose="020B0600000101010101" pitchFamily="50" charset="-127"/>
              </a:rPr>
              <a:t> accounts in the bank. </a:t>
            </a:r>
          </a:p>
          <a:p>
            <a:pPr eaLnBrk="1" hangingPunct="1">
              <a:lnSpc>
                <a:spcPct val="90000"/>
              </a:lnSpc>
            </a:pPr>
            <a:r>
              <a:rPr lang="en-US" altLang="ko-KR" sz="2500">
                <a:solidFill>
                  <a:srgbClr val="000000"/>
                </a:solidFill>
                <a:ea typeface="굴림" panose="020B0600000101010101" pitchFamily="50" charset="-127"/>
              </a:rPr>
              <a:t>Attributes are specified by the class’s </a:t>
            </a:r>
            <a:r>
              <a:rPr lang="en-US" altLang="ko-KR" sz="2500">
                <a:solidFill>
                  <a:srgbClr val="0000FF"/>
                </a:solidFill>
                <a:ea typeface="굴림" panose="020B0600000101010101" pitchFamily="50" charset="-127"/>
              </a:rPr>
              <a:t>instance variables</a:t>
            </a:r>
            <a:r>
              <a:rPr lang="en-US" altLang="ko-KR" sz="2500">
                <a:solidFill>
                  <a:srgbClr val="000000"/>
                </a:solidFill>
                <a:ea typeface="굴림" panose="020B0600000101010101" pitchFamily="50" charset="-127"/>
              </a:rPr>
              <a:t>.</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493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a:solidFill>
                  <a:srgbClr val="000000"/>
                </a:solidFill>
              </a:rPr>
              <a:t>Encapsulation</a:t>
            </a:r>
          </a:p>
          <a:p>
            <a:pPr eaLnBrk="1" hangingPunct="1">
              <a:lnSpc>
                <a:spcPct val="90000"/>
              </a:lnSpc>
              <a:defRPr/>
            </a:pPr>
            <a:r>
              <a:rPr lang="en-US" sz="2500" dirty="0">
                <a:solidFill>
                  <a:srgbClr val="000000"/>
                </a:solidFill>
              </a:rPr>
              <a:t>Classes </a:t>
            </a:r>
            <a:r>
              <a:rPr lang="en-US" sz="2500" dirty="0">
                <a:solidFill>
                  <a:srgbClr val="0000FF"/>
                </a:solidFill>
              </a:rPr>
              <a:t>encapsulate</a:t>
            </a:r>
            <a:r>
              <a:rPr lang="en-US" sz="2500" dirty="0">
                <a:solidFill>
                  <a:srgbClr val="000000"/>
                </a:solidFill>
              </a:rPr>
              <a:t> (i.e., wrap) attributes and methods into objects—an object’s attributes and methods are intimately related. </a:t>
            </a:r>
          </a:p>
          <a:p>
            <a:pPr eaLnBrk="1" hangingPunct="1">
              <a:lnSpc>
                <a:spcPct val="90000"/>
              </a:lnSpc>
              <a:defRPr/>
            </a:pPr>
            <a:r>
              <a:rPr lang="en-US" sz="2500" dirty="0">
                <a:solidFill>
                  <a:srgbClr val="000000"/>
                </a:solidFill>
              </a:rPr>
              <a:t>Objects may communicate with one another, but normally they’re not allowed to know how other objects are implemented—implementation details are</a:t>
            </a:r>
            <a:r>
              <a:rPr lang="en-US" sz="2500" i="1" dirty="0">
                <a:solidFill>
                  <a:srgbClr val="000000"/>
                </a:solidFill>
              </a:rPr>
              <a:t> hidden</a:t>
            </a:r>
            <a:r>
              <a:rPr lang="en-US" sz="2500" dirty="0">
                <a:solidFill>
                  <a:srgbClr val="000000"/>
                </a:solidFill>
              </a:rPr>
              <a:t> within the objects themselves. </a:t>
            </a:r>
          </a:p>
          <a:p>
            <a:pPr eaLnBrk="1" hangingPunct="1">
              <a:lnSpc>
                <a:spcPct val="90000"/>
              </a:lnSpc>
              <a:defRPr/>
            </a:pPr>
            <a:r>
              <a:rPr lang="en-US" sz="2500" dirty="0">
                <a:solidFill>
                  <a:srgbClr val="000000"/>
                </a:solidFill>
              </a:rPr>
              <a:t>This </a:t>
            </a:r>
            <a:r>
              <a:rPr lang="en-US" sz="2500" dirty="0">
                <a:solidFill>
                  <a:srgbClr val="0000FF"/>
                </a:solidFill>
              </a:rPr>
              <a:t>information hiding</a:t>
            </a:r>
            <a:r>
              <a:rPr lang="en-US" sz="2500" dirty="0">
                <a:solidFill>
                  <a:srgbClr val="000000"/>
                </a:solidFill>
              </a:rPr>
              <a:t> is crucial to good software engineering.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1.14  </a:t>
            </a:r>
            <a:r>
              <a:rPr lang="en-US">
                <a:solidFill>
                  <a:srgbClr val="3380E6"/>
                </a:solidFill>
                <a:latin typeface="Arial"/>
              </a:rPr>
              <a:t>Object Technology (cont.)</a:t>
            </a:r>
          </a:p>
        </p:txBody>
      </p:sp>
      <p:sp>
        <p:nvSpPr>
          <p:cNvPr id="125955"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a:solidFill>
                  <a:srgbClr val="000000"/>
                </a:solidFill>
              </a:rPr>
              <a:t>Inheritance</a:t>
            </a:r>
          </a:p>
          <a:p>
            <a:pPr eaLnBrk="1" hangingPunct="1">
              <a:lnSpc>
                <a:spcPct val="90000"/>
              </a:lnSpc>
              <a:defRPr/>
            </a:pPr>
            <a:r>
              <a:rPr lang="en-US" sz="2500" dirty="0">
                <a:solidFill>
                  <a:srgbClr val="000000"/>
                </a:solidFill>
              </a:rPr>
              <a:t>A new class of objects can be created quickly and conveniently by </a:t>
            </a:r>
            <a:r>
              <a:rPr lang="en-US" sz="2500" dirty="0">
                <a:solidFill>
                  <a:srgbClr val="0000FF"/>
                </a:solidFill>
              </a:rPr>
              <a:t>inheritance</a:t>
            </a:r>
            <a:r>
              <a:rPr lang="en-US" sz="2500" dirty="0">
                <a:solidFill>
                  <a:srgbClr val="000000"/>
                </a:solidFill>
              </a:rPr>
              <a:t>—the new class absorbs the characteristics of an existing class, possibly customizing them and adding unique characteristics of its own. </a:t>
            </a:r>
          </a:p>
          <a:p>
            <a:pPr eaLnBrk="1" hangingPunct="1">
              <a:lnSpc>
                <a:spcPct val="90000"/>
              </a:lnSpc>
              <a:defRPr/>
            </a:pPr>
            <a:r>
              <a:rPr lang="en-US" sz="2500" dirty="0">
                <a:solidFill>
                  <a:srgbClr val="000000"/>
                </a:solidFill>
              </a:rPr>
              <a:t>In our car analogy, an object of class “convertible” certainly </a:t>
            </a:r>
            <a:r>
              <a:rPr lang="en-US" sz="2500" i="1" dirty="0">
                <a:solidFill>
                  <a:srgbClr val="000000"/>
                </a:solidFill>
              </a:rPr>
              <a:t>is an</a:t>
            </a:r>
            <a:r>
              <a:rPr lang="en-US" sz="2500" dirty="0">
                <a:solidFill>
                  <a:srgbClr val="000000"/>
                </a:solidFill>
              </a:rPr>
              <a:t> object of the more </a:t>
            </a:r>
            <a:r>
              <a:rPr lang="en-US" sz="2500" i="1" dirty="0">
                <a:solidFill>
                  <a:srgbClr val="000000"/>
                </a:solidFill>
              </a:rPr>
              <a:t>general</a:t>
            </a:r>
            <a:r>
              <a:rPr lang="en-US" sz="2500" dirty="0">
                <a:solidFill>
                  <a:srgbClr val="000000"/>
                </a:solidFill>
              </a:rPr>
              <a:t> class “automobile,” but more </a:t>
            </a:r>
            <a:r>
              <a:rPr lang="en-US" sz="2500" i="1" dirty="0">
                <a:solidFill>
                  <a:srgbClr val="000000"/>
                </a:solidFill>
              </a:rPr>
              <a:t>specifically</a:t>
            </a:r>
            <a:r>
              <a:rPr lang="en-US" sz="2500" dirty="0">
                <a:solidFill>
                  <a:srgbClr val="000000"/>
                </a:solidFill>
              </a:rPr>
              <a:t>, the roof can be raised or lowered.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1.15  </a:t>
            </a:r>
            <a:r>
              <a:rPr lang="en-US">
                <a:solidFill>
                  <a:srgbClr val="3380E6"/>
                </a:solidFill>
                <a:latin typeface="Arial"/>
              </a:rPr>
              <a:t>Keeping Up-to-Date with Information Technologies</a:t>
            </a:r>
          </a:p>
        </p:txBody>
      </p:sp>
      <p:sp>
        <p:nvSpPr>
          <p:cNvPr id="130051"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1.17 lists key technical and business publications that will help you stay up-to-date with the latest news and trends in computer, Internet and web technology.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iw3htp5_01_Intro_Page_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dirty="0"/>
              <a:t>Copyright © Pearson, Inc. 2013. All Rights Reserved.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1" descr="iw3htp5_01_Intro_Page_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000000"/>
                </a:solidFill>
                <a:latin typeface="Arial"/>
              </a:rPr>
              <a:t>1.1  </a:t>
            </a:r>
            <a:r>
              <a:rPr lang="en-US" dirty="0">
                <a:solidFill>
                  <a:srgbClr val="3380E6"/>
                </a:solidFill>
                <a:latin typeface="Arial"/>
              </a:rPr>
              <a:t>Introduction</a:t>
            </a:r>
          </a:p>
        </p:txBody>
      </p:sp>
      <p:sp>
        <p:nvSpPr>
          <p:cNvPr id="17411"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The Internet and web programming technologies you’ll learn in this book are designed to be </a:t>
            </a:r>
            <a:r>
              <a:rPr lang="en-US" altLang="ko-KR" sz="2500" i="1">
                <a:solidFill>
                  <a:srgbClr val="000000"/>
                </a:solidFill>
                <a:ea typeface="굴림" panose="020B0600000101010101" pitchFamily="50" charset="-127"/>
              </a:rPr>
              <a:t>portable</a:t>
            </a:r>
            <a:r>
              <a:rPr lang="en-US" altLang="ko-KR" sz="2500">
                <a:solidFill>
                  <a:srgbClr val="000000"/>
                </a:solidFill>
                <a:ea typeface="굴림" panose="020B0600000101010101" pitchFamily="50" charset="-127"/>
              </a:rPr>
              <a:t>, allowing you to design web pages and applications that run across an enormous range of Internet-enabled devices.</a:t>
            </a:r>
          </a:p>
          <a:p>
            <a:pPr eaLnBrk="1" hangingPunct="1">
              <a:lnSpc>
                <a:spcPct val="80000"/>
              </a:lnSpc>
            </a:pPr>
            <a:r>
              <a:rPr lang="en-US" altLang="ko-KR" sz="2500" i="1">
                <a:solidFill>
                  <a:srgbClr val="000000"/>
                </a:solidFill>
                <a:ea typeface="굴림" panose="020B0600000101010101" pitchFamily="50" charset="-127"/>
              </a:rPr>
              <a:t>Client-side programming</a:t>
            </a:r>
            <a:r>
              <a:rPr lang="en-US" altLang="ko-KR" sz="2500">
                <a:solidFill>
                  <a:srgbClr val="000000"/>
                </a:solidFill>
                <a:ea typeface="굴림" panose="020B0600000101010101" pitchFamily="50" charset="-127"/>
              </a:rPr>
              <a:t> technologies are used to build web pages and applications that are run on the </a:t>
            </a:r>
            <a:r>
              <a:rPr lang="en-US" altLang="ko-KR" sz="2500" i="1">
                <a:solidFill>
                  <a:srgbClr val="000000"/>
                </a:solidFill>
                <a:ea typeface="굴림" panose="020B0600000101010101" pitchFamily="50" charset="-127"/>
              </a:rPr>
              <a:t>client</a:t>
            </a:r>
            <a:r>
              <a:rPr lang="en-US" altLang="ko-KR" sz="2500">
                <a:solidFill>
                  <a:srgbClr val="000000"/>
                </a:solidFill>
                <a:ea typeface="굴림" panose="020B0600000101010101" pitchFamily="50" charset="-127"/>
              </a:rPr>
              <a:t> (i.e., in the browser on the user’s device). </a:t>
            </a:r>
          </a:p>
          <a:p>
            <a:pPr eaLnBrk="1" hangingPunct="1">
              <a:lnSpc>
                <a:spcPct val="80000"/>
              </a:lnSpc>
            </a:pPr>
            <a:r>
              <a:rPr lang="en-US" altLang="ko-KR" sz="2500" i="1">
                <a:solidFill>
                  <a:srgbClr val="000000"/>
                </a:solidFill>
                <a:ea typeface="굴림" panose="020B0600000101010101" pitchFamily="50" charset="-127"/>
              </a:rPr>
              <a:t>Server-side programming</a:t>
            </a:r>
            <a:r>
              <a:rPr lang="en-US" altLang="ko-KR" sz="2500">
                <a:solidFill>
                  <a:srgbClr val="000000"/>
                </a:solidFill>
                <a:ea typeface="굴림" panose="020B0600000101010101" pitchFamily="50" charset="-127"/>
              </a:rPr>
              <a:t>—the applications that respond to requests from client-side web browsers, such as searching the Internet, checking your bank-account balance, ordering a book from Amazon, bidding on an eBay auction and ordering concert tickets.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1.1  </a:t>
            </a:r>
            <a:r>
              <a:rPr lang="en-US">
                <a:solidFill>
                  <a:srgbClr val="3380E6"/>
                </a:solidFill>
                <a:latin typeface="Arial"/>
              </a:rPr>
              <a:t>Introduction (cont.)</a:t>
            </a:r>
          </a:p>
        </p:txBody>
      </p:sp>
      <p:sp>
        <p:nvSpPr>
          <p:cNvPr id="18435"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Read the Preface and the Before You Begin section to learn about the book’s coverage and how to set up your computer to run the hundreds of code examples. </a:t>
            </a:r>
          </a:p>
          <a:p>
            <a:pPr eaLnBrk="1" hangingPunct="1"/>
            <a:r>
              <a:rPr lang="en-US" altLang="ko-KR">
                <a:solidFill>
                  <a:srgbClr val="000000"/>
                </a:solidFill>
                <a:ea typeface="굴림" panose="020B0600000101010101" pitchFamily="50" charset="-127"/>
              </a:rPr>
              <a:t>The code is available at </a:t>
            </a:r>
            <a:r>
              <a:rPr lang="en-US" altLang="ko-KR">
                <a:solidFill>
                  <a:srgbClr val="000000"/>
                </a:solidFill>
                <a:latin typeface="Lucida Console" panose="020B0609040504020204" pitchFamily="49" charset="0"/>
                <a:ea typeface="굴림" panose="020B0600000101010101" pitchFamily="50" charset="-127"/>
              </a:rPr>
              <a:t>www.deitel.com/books/iw3htp5</a:t>
            </a:r>
            <a:r>
              <a:rPr lang="en-US" altLang="ko-KR">
                <a:solidFill>
                  <a:srgbClr val="000000"/>
                </a:solidFill>
                <a:ea typeface="굴림" panose="020B0600000101010101" pitchFamily="50" charset="-127"/>
              </a:rPr>
              <a:t> and </a:t>
            </a:r>
            <a:r>
              <a:rPr lang="en-US" altLang="ko-KR">
                <a:solidFill>
                  <a:srgbClr val="000000"/>
                </a:solidFill>
                <a:latin typeface="Lucida Console" panose="020B0609040504020204" pitchFamily="49" charset="0"/>
                <a:ea typeface="굴림" panose="020B0600000101010101" pitchFamily="50" charset="-127"/>
              </a:rPr>
              <a:t>www.pearsonhighered.com/deitel</a:t>
            </a:r>
            <a:r>
              <a:rPr lang="en-US" altLang="ko-KR">
                <a:solidFill>
                  <a:srgbClr val="000000"/>
                </a:solidFill>
                <a:ea typeface="굴림" panose="020B0600000101010101" pitchFamily="50" charset="-127"/>
              </a:rPr>
              <a:t>. </a:t>
            </a:r>
          </a:p>
          <a:p>
            <a:pPr eaLnBrk="1" hangingPunct="1"/>
            <a:r>
              <a:rPr lang="en-US" altLang="ko-KR">
                <a:solidFill>
                  <a:srgbClr val="000000"/>
                </a:solidFill>
                <a:ea typeface="굴림" panose="020B0600000101010101" pitchFamily="50" charset="-127"/>
              </a:rPr>
              <a:t>Use the source code to run every program and script as you study it. </a:t>
            </a:r>
          </a:p>
          <a:p>
            <a:pPr eaLnBrk="1" hangingPunct="1"/>
            <a:r>
              <a:rPr lang="en-US" altLang="ko-KR">
                <a:solidFill>
                  <a:srgbClr val="000000"/>
                </a:solidFill>
                <a:ea typeface="굴림" panose="020B0600000101010101" pitchFamily="50" charset="-127"/>
              </a:rPr>
              <a:t>Try each example in </a:t>
            </a:r>
            <a:r>
              <a:rPr lang="en-US" altLang="ko-KR" i="1">
                <a:solidFill>
                  <a:srgbClr val="000000"/>
                </a:solidFill>
                <a:ea typeface="굴림" panose="020B0600000101010101" pitchFamily="50" charset="-127"/>
              </a:rPr>
              <a:t>multiple browsers</a:t>
            </a:r>
            <a:r>
              <a:rPr lang="en-US" altLang="ko-KR">
                <a:solidFill>
                  <a:srgbClr val="000000"/>
                </a:solidFill>
                <a:ea typeface="굴림" panose="020B0600000101010101" pitchFamily="50" charset="-127"/>
              </a:rPr>
              <a:t>.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1.1  </a:t>
            </a:r>
            <a:r>
              <a:rPr lang="en-US">
                <a:solidFill>
                  <a:srgbClr val="3380E6"/>
                </a:solidFill>
                <a:latin typeface="Arial"/>
              </a:rPr>
              <a:t>Introduction (cont.)</a:t>
            </a:r>
          </a:p>
        </p:txBody>
      </p:sp>
      <p:sp>
        <p:nvSpPr>
          <p:cNvPr id="19459"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If you’re interested in smartphones and tablet computers, run the examples in your browsers on iPhones, iPads, Android smartphones and tablets, and others. </a:t>
            </a:r>
          </a:p>
          <a:p>
            <a:pPr eaLnBrk="1" hangingPunct="1"/>
            <a:r>
              <a:rPr lang="en-US" altLang="ko-KR">
                <a:solidFill>
                  <a:srgbClr val="000000"/>
                </a:solidFill>
                <a:ea typeface="굴림" panose="020B0600000101010101" pitchFamily="50" charset="-127"/>
              </a:rPr>
              <a:t>The technologies covered in this book and browser support for them are evolving rapidly. </a:t>
            </a:r>
            <a:r>
              <a:rPr lang="en-US" altLang="ko-KR" i="1">
                <a:solidFill>
                  <a:srgbClr val="000000"/>
                </a:solidFill>
                <a:ea typeface="굴림" panose="020B0600000101010101" pitchFamily="50" charset="-127"/>
              </a:rPr>
              <a:t>Not every feature of every page we build will render properly in every browser</a:t>
            </a:r>
            <a:r>
              <a:rPr lang="en-US" altLang="ko-KR">
                <a:solidFill>
                  <a:srgbClr val="000000"/>
                </a:solidFill>
                <a:ea typeface="굴림" panose="020B0600000101010101" pitchFamily="50" charset="-127"/>
              </a:rPr>
              <a:t>.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1.1  </a:t>
            </a:r>
            <a:r>
              <a:rPr lang="en-US">
                <a:solidFill>
                  <a:srgbClr val="3380E6"/>
                </a:solidFill>
                <a:latin typeface="Arial"/>
              </a:rPr>
              <a:t>Introduction (cont.)</a:t>
            </a:r>
          </a:p>
        </p:txBody>
      </p:sp>
      <p:sp>
        <p:nvSpPr>
          <p:cNvPr id="17411"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200" b="1" i="1" dirty="0">
                <a:solidFill>
                  <a:srgbClr val="000000"/>
                </a:solidFill>
              </a:rPr>
              <a:t>Moore’s Law</a:t>
            </a:r>
          </a:p>
          <a:p>
            <a:pPr eaLnBrk="1" hangingPunct="1">
              <a:lnSpc>
                <a:spcPct val="80000"/>
              </a:lnSpc>
              <a:defRPr/>
            </a:pPr>
            <a:r>
              <a:rPr lang="en-US" sz="2100" dirty="0">
                <a:solidFill>
                  <a:srgbClr val="000000"/>
                </a:solidFill>
              </a:rPr>
              <a:t>Every year or two, the capacities of computers have approximately </a:t>
            </a:r>
            <a:r>
              <a:rPr lang="en-US" sz="2100" i="1" dirty="0">
                <a:solidFill>
                  <a:srgbClr val="000000"/>
                </a:solidFill>
              </a:rPr>
              <a:t>doubled</a:t>
            </a:r>
            <a:r>
              <a:rPr lang="en-US" sz="2100" dirty="0">
                <a:solidFill>
                  <a:srgbClr val="000000"/>
                </a:solidFill>
              </a:rPr>
              <a:t> inexpensively. </a:t>
            </a:r>
          </a:p>
          <a:p>
            <a:pPr eaLnBrk="1" hangingPunct="1">
              <a:lnSpc>
                <a:spcPct val="80000"/>
              </a:lnSpc>
              <a:defRPr/>
            </a:pPr>
            <a:r>
              <a:rPr lang="en-US" sz="2100" dirty="0">
                <a:solidFill>
                  <a:srgbClr val="000000"/>
                </a:solidFill>
              </a:rPr>
              <a:t>This remarkable trend often is called </a:t>
            </a:r>
            <a:r>
              <a:rPr lang="en-US" sz="2100" dirty="0">
                <a:solidFill>
                  <a:srgbClr val="0000FF"/>
                </a:solidFill>
              </a:rPr>
              <a:t>Moore’s Law</a:t>
            </a:r>
            <a:r>
              <a:rPr lang="en-US" sz="2100" dirty="0">
                <a:solidFill>
                  <a:srgbClr val="000000"/>
                </a:solidFill>
              </a:rPr>
              <a:t>. </a:t>
            </a:r>
          </a:p>
          <a:p>
            <a:pPr eaLnBrk="1" hangingPunct="1">
              <a:lnSpc>
                <a:spcPct val="80000"/>
              </a:lnSpc>
              <a:defRPr/>
            </a:pPr>
            <a:r>
              <a:rPr lang="en-US" sz="2100" dirty="0">
                <a:solidFill>
                  <a:srgbClr val="000000"/>
                </a:solidFill>
              </a:rPr>
              <a:t>Moore’s Law and related observations apply especially to the amount of memory that computers have for programs, the amount of secondary storage (such as disk storage) they have to hold programs and data over longer periods of time, and their processor speeds—the speeds at which computers execute their programs (i.e., do their work). </a:t>
            </a:r>
          </a:p>
          <a:p>
            <a:pPr eaLnBrk="1" hangingPunct="1">
              <a:lnSpc>
                <a:spcPct val="80000"/>
              </a:lnSpc>
              <a:defRPr/>
            </a:pPr>
            <a:r>
              <a:rPr lang="en-US" sz="2100" dirty="0">
                <a:solidFill>
                  <a:srgbClr val="000000"/>
                </a:solidFill>
              </a:rPr>
              <a:t>Similar growth has occurred in the communications field, in which costs have plummeted as enormous demand for communications bandwidth (i.e., information-carrying capacity) has attracted intense competition.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1.2  </a:t>
            </a:r>
            <a:r>
              <a:rPr lang="en-US">
                <a:solidFill>
                  <a:srgbClr val="3380E6"/>
                </a:solidFill>
                <a:latin typeface="Arial"/>
              </a:rPr>
              <a:t>The Internet in Industry and Research</a:t>
            </a:r>
          </a:p>
        </p:txBody>
      </p:sp>
      <p:sp>
        <p:nvSpPr>
          <p:cNvPr id="2150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Figures 1.1–1.4 provide a few examples of how computers and the Internet are being used in industry and research. </a:t>
            </a:r>
          </a:p>
          <a:p>
            <a:pPr eaLnBrk="1" hangingPunct="1"/>
            <a:r>
              <a:rPr lang="en-US" altLang="ko-KR">
                <a:solidFill>
                  <a:srgbClr val="000000"/>
                </a:solidFill>
                <a:ea typeface="굴림" panose="020B0600000101010101" pitchFamily="50" charset="-127"/>
              </a:rPr>
              <a:t>Figure 1.1 lists two examples of how computers and the Internet are being used to improve health care.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iw3htp5_01_Intro_Page_0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1.2  </a:t>
            </a:r>
            <a:r>
              <a:rPr lang="en-US">
                <a:solidFill>
                  <a:srgbClr val="3380E6"/>
                </a:solidFill>
                <a:latin typeface="Arial"/>
              </a:rPr>
              <a:t>The Internet in Industry and Research (cont.)</a:t>
            </a:r>
          </a:p>
        </p:txBody>
      </p:sp>
      <p:sp>
        <p:nvSpPr>
          <p:cNvPr id="23555"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1.2 provides a sample of some of the exciting ways in which computers and the Internet are being used for social good.</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내용 개체 틀 1"/>
          <p:cNvSpPr>
            <a:spLocks noGrp="1"/>
          </p:cNvSpPr>
          <p:nvPr>
            <p:ph idx="1"/>
          </p:nvPr>
        </p:nvSpPr>
        <p:spPr/>
        <p:txBody>
          <a:bodyPr/>
          <a:lstStyle/>
          <a:p>
            <a:endParaRPr lang="en-US" altLang="ko-KR" dirty="0"/>
          </a:p>
          <a:p>
            <a:r>
              <a:rPr lang="ko-KR" altLang="en-US" dirty="0"/>
              <a:t>실시간</a:t>
            </a:r>
            <a:r>
              <a:rPr lang="en-US" altLang="ko-KR" dirty="0"/>
              <a:t> </a:t>
            </a:r>
            <a:r>
              <a:rPr lang="ko-KR" altLang="en-US" dirty="0"/>
              <a:t>원격 강의</a:t>
            </a:r>
            <a:endParaRPr lang="en-US" altLang="ko-KR" dirty="0"/>
          </a:p>
          <a:p>
            <a:pPr lvl="1"/>
            <a:r>
              <a:rPr lang="ko-KR" altLang="en-US" dirty="0"/>
              <a:t>다른 형태로 진행할 일이 생기면 미리 공지</a:t>
            </a:r>
            <a:endParaRPr lang="en-US" altLang="ko-KR" dirty="0"/>
          </a:p>
          <a:p>
            <a:pPr lvl="1"/>
            <a:endParaRPr lang="en-US" altLang="ko-KR" dirty="0"/>
          </a:p>
          <a:p>
            <a:r>
              <a:rPr lang="ko-KR" altLang="en-US" dirty="0"/>
              <a:t>실습</a:t>
            </a:r>
            <a:endParaRPr lang="en-US" altLang="ko-KR" dirty="0"/>
          </a:p>
          <a:p>
            <a:pPr lvl="1"/>
            <a:r>
              <a:rPr lang="ko-KR" altLang="en-US" dirty="0"/>
              <a:t>이론 강의 진행 중에 실습을 최대한 병행할 예정</a:t>
            </a:r>
            <a:endParaRPr lang="en-US" altLang="ko-KR" dirty="0"/>
          </a:p>
          <a:p>
            <a:pPr lvl="1"/>
            <a:r>
              <a:rPr lang="ko-KR" altLang="en-US" dirty="0"/>
              <a:t>대신 실습 과제가 따로 나갈 것</a:t>
            </a:r>
            <a:endParaRPr lang="en-US" altLang="ko-KR" dirty="0"/>
          </a:p>
          <a:p>
            <a:pPr lvl="1"/>
            <a:endParaRPr lang="en-US" altLang="ko-KR" dirty="0"/>
          </a:p>
          <a:p>
            <a:r>
              <a:rPr lang="ko-KR" altLang="en-US" dirty="0"/>
              <a:t>시험</a:t>
            </a:r>
            <a:r>
              <a:rPr lang="en-US" altLang="ko-KR" dirty="0"/>
              <a:t>: </a:t>
            </a:r>
            <a:r>
              <a:rPr lang="ko-KR" altLang="en-US" dirty="0"/>
              <a:t>중간</a:t>
            </a:r>
            <a:r>
              <a:rPr lang="en-US" altLang="ko-KR" dirty="0"/>
              <a:t>, </a:t>
            </a:r>
            <a:r>
              <a:rPr lang="ko-KR" altLang="en-US" dirty="0"/>
              <a:t>기말 </a:t>
            </a:r>
            <a:endParaRPr lang="en-US" altLang="ko-KR" dirty="0"/>
          </a:p>
          <a:p>
            <a:pPr lvl="1"/>
            <a:r>
              <a:rPr lang="ko-KR" altLang="en-US" dirty="0"/>
              <a:t>필기와 실기 시험을 병행할 예정</a:t>
            </a:r>
            <a:endParaRPr lang="en-US" altLang="ko-KR" dirty="0"/>
          </a:p>
        </p:txBody>
      </p:sp>
      <p:sp>
        <p:nvSpPr>
          <p:cNvPr id="3" name="제목 2"/>
          <p:cNvSpPr>
            <a:spLocks noGrp="1"/>
          </p:cNvSpPr>
          <p:nvPr>
            <p:ph type="title"/>
          </p:nvPr>
        </p:nvSpPr>
        <p:spPr/>
        <p:txBody>
          <a:bodyPr/>
          <a:lstStyle/>
          <a:p>
            <a:pPr>
              <a:defRPr/>
            </a:pPr>
            <a:r>
              <a:rPr lang="ko-KR" altLang="en-US" dirty="0"/>
              <a:t>강의</a:t>
            </a:r>
            <a:r>
              <a:rPr lang="en-US" altLang="ko-KR" dirty="0"/>
              <a:t>, </a:t>
            </a:r>
            <a:r>
              <a:rPr lang="ko-KR" altLang="en-US" dirty="0"/>
              <a:t>실습 </a:t>
            </a:r>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iw3htp5_01_Intro_Page_0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iw3htp5_01_Intro_Page_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1.2  </a:t>
            </a:r>
            <a:r>
              <a:rPr lang="en-US">
                <a:solidFill>
                  <a:srgbClr val="3380E6"/>
                </a:solidFill>
                <a:latin typeface="Arial"/>
              </a:rPr>
              <a:t>The Internet in Industry and Research (cont.)</a:t>
            </a:r>
          </a:p>
        </p:txBody>
      </p:sp>
      <p:sp>
        <p:nvSpPr>
          <p:cNvPr id="2662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1.3 gives some examples of how computers and the Internet provide the infrastructure to communicate, navigate, collaborate and more.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iw3htp5_01_Intro_Page_0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iw3htp5_01_Intro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iw3htp5_01_Intro_Page_1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1.2  </a:t>
            </a:r>
            <a:r>
              <a:rPr lang="en-US">
                <a:solidFill>
                  <a:srgbClr val="3380E6"/>
                </a:solidFill>
                <a:latin typeface="Arial"/>
              </a:rPr>
              <a:t>The Internet in Industry and Research (cont.)</a:t>
            </a:r>
          </a:p>
        </p:txBody>
      </p:sp>
      <p:sp>
        <p:nvSpPr>
          <p:cNvPr id="3072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1.4 lists a few of the exciting ways in which computers and the Internet are used in entertainment.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iw3htp5_01_Intro_Page_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iw3htp5_01_Intro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jQuery</a:t>
            </a:r>
          </a:p>
        </p:txBody>
      </p:sp>
      <p:sp>
        <p:nvSpPr>
          <p:cNvPr id="30723"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500" b="1" i="1" dirty="0">
                <a:solidFill>
                  <a:srgbClr val="000000"/>
                </a:solidFill>
              </a:rPr>
              <a:t>HTML5</a:t>
            </a:r>
          </a:p>
          <a:p>
            <a:pPr eaLnBrk="1" hangingPunct="1">
              <a:lnSpc>
                <a:spcPct val="80000"/>
              </a:lnSpc>
              <a:defRPr/>
            </a:pPr>
            <a:r>
              <a:rPr lang="en-US" sz="2400" dirty="0">
                <a:solidFill>
                  <a:srgbClr val="000000"/>
                </a:solidFill>
              </a:rPr>
              <a:t>HTML (</a:t>
            </a:r>
            <a:r>
              <a:rPr lang="en-US" sz="2400" dirty="0" err="1">
                <a:solidFill>
                  <a:srgbClr val="000000"/>
                </a:solidFill>
              </a:rPr>
              <a:t>HyperText</a:t>
            </a:r>
            <a:r>
              <a:rPr lang="en-US" sz="2400" dirty="0">
                <a:solidFill>
                  <a:srgbClr val="000000"/>
                </a:solidFill>
              </a:rPr>
              <a:t> Markup Language) is a special type of computer language called a </a:t>
            </a:r>
            <a:r>
              <a:rPr lang="en-US" sz="2400" i="1" dirty="0">
                <a:solidFill>
                  <a:srgbClr val="000000"/>
                </a:solidFill>
              </a:rPr>
              <a:t>markup language</a:t>
            </a:r>
            <a:r>
              <a:rPr lang="en-US" sz="2400" dirty="0">
                <a:solidFill>
                  <a:srgbClr val="000000"/>
                </a:solidFill>
              </a:rPr>
              <a:t> designed to specify the </a:t>
            </a:r>
            <a:r>
              <a:rPr lang="en-US" sz="2400" i="1" dirty="0">
                <a:solidFill>
                  <a:srgbClr val="000000"/>
                </a:solidFill>
              </a:rPr>
              <a:t>content</a:t>
            </a:r>
            <a:r>
              <a:rPr lang="en-US" sz="2400" dirty="0">
                <a:solidFill>
                  <a:srgbClr val="000000"/>
                </a:solidFill>
              </a:rPr>
              <a:t> and </a:t>
            </a:r>
            <a:r>
              <a:rPr lang="en-US" sz="2400" i="1" dirty="0">
                <a:solidFill>
                  <a:srgbClr val="000000"/>
                </a:solidFill>
              </a:rPr>
              <a:t>structure</a:t>
            </a:r>
            <a:r>
              <a:rPr lang="en-US" sz="2400" dirty="0">
                <a:solidFill>
                  <a:srgbClr val="000000"/>
                </a:solidFill>
              </a:rPr>
              <a:t> of web pages (also called documents) in a portable manner. </a:t>
            </a:r>
          </a:p>
          <a:p>
            <a:pPr eaLnBrk="1" hangingPunct="1">
              <a:lnSpc>
                <a:spcPct val="80000"/>
              </a:lnSpc>
              <a:defRPr/>
            </a:pPr>
            <a:r>
              <a:rPr lang="en-US" sz="2400" dirty="0">
                <a:solidFill>
                  <a:srgbClr val="000000"/>
                </a:solidFill>
              </a:rPr>
              <a:t>HTML5, now under development, is the emerging version of HTML. </a:t>
            </a:r>
          </a:p>
          <a:p>
            <a:pPr eaLnBrk="1" hangingPunct="1">
              <a:lnSpc>
                <a:spcPct val="80000"/>
              </a:lnSpc>
              <a:defRPr/>
            </a:pPr>
            <a:r>
              <a:rPr lang="en-US" sz="2400" dirty="0">
                <a:solidFill>
                  <a:srgbClr val="000000"/>
                </a:solidFill>
              </a:rPr>
              <a:t>HTML enables you to create content that will render appropriately across the extraordinary range of devices connected to the Internet—including smartphones, tablet computers, notebook computers, desktop computers, special-purpose devices such as large-screen displays at conc</a:t>
            </a:r>
            <a:r>
              <a:rPr lang="en-US" sz="2500" dirty="0">
                <a:solidFill>
                  <a:srgbClr val="000000"/>
                </a:solidFill>
              </a:rPr>
              <a:t>ert arenas and sports stadiums, and more.</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내용 개체 틀 1"/>
          <p:cNvSpPr>
            <a:spLocks noGrp="1"/>
          </p:cNvSpPr>
          <p:nvPr>
            <p:ph idx="1"/>
          </p:nvPr>
        </p:nvSpPr>
        <p:spPr/>
        <p:txBody>
          <a:bodyPr/>
          <a:lstStyle/>
          <a:p>
            <a:r>
              <a:rPr lang="ko-KR" altLang="en-US" dirty="0"/>
              <a:t>모바일 인터넷의 일상화 </a:t>
            </a:r>
            <a:endParaRPr lang="en-US" altLang="ko-KR" dirty="0"/>
          </a:p>
          <a:p>
            <a:r>
              <a:rPr lang="ko-KR" altLang="en-US" dirty="0"/>
              <a:t>플랫폼 기반 응용</a:t>
            </a:r>
            <a:endParaRPr lang="en-US" altLang="ko-KR" dirty="0"/>
          </a:p>
          <a:p>
            <a:r>
              <a:rPr lang="ko-KR" altLang="en-US" dirty="0"/>
              <a:t>분산 처리</a:t>
            </a:r>
            <a:endParaRPr lang="en-US" altLang="ko-KR" dirty="0"/>
          </a:p>
          <a:p>
            <a:r>
              <a:rPr lang="ko-KR" altLang="en-US" dirty="0"/>
              <a:t>지능화</a:t>
            </a:r>
            <a:endParaRPr lang="en-US" altLang="ko-KR" dirty="0"/>
          </a:p>
          <a:p>
            <a:r>
              <a:rPr lang="ko-KR" altLang="en-US" dirty="0"/>
              <a:t>빅데이터</a:t>
            </a:r>
            <a:endParaRPr lang="en-US" altLang="ko-KR" dirty="0"/>
          </a:p>
          <a:p>
            <a:r>
              <a:rPr lang="ko-KR" altLang="en-US" dirty="0" err="1"/>
              <a:t>실세계와</a:t>
            </a:r>
            <a:r>
              <a:rPr lang="ko-KR" altLang="en-US" dirty="0"/>
              <a:t> </a:t>
            </a:r>
            <a:r>
              <a:rPr lang="ko-KR" altLang="en-US" dirty="0" err="1"/>
              <a:t>연결화</a:t>
            </a:r>
            <a:r>
              <a:rPr lang="en-US" altLang="ko-KR" dirty="0"/>
              <a:t>(</a:t>
            </a:r>
            <a:r>
              <a:rPr lang="en-US" altLang="ko-KR" dirty="0" err="1"/>
              <a:t>IoT</a:t>
            </a:r>
            <a:r>
              <a:rPr lang="en-US" altLang="ko-KR" dirty="0"/>
              <a:t>)</a:t>
            </a:r>
          </a:p>
          <a:p>
            <a:r>
              <a:rPr lang="ko-KR" altLang="en-US" dirty="0"/>
              <a:t>인공지능의 일상화</a:t>
            </a:r>
          </a:p>
        </p:txBody>
      </p:sp>
      <p:sp>
        <p:nvSpPr>
          <p:cNvPr id="3" name="제목 2"/>
          <p:cNvSpPr>
            <a:spLocks noGrp="1"/>
          </p:cNvSpPr>
          <p:nvPr>
            <p:ph type="title"/>
          </p:nvPr>
        </p:nvSpPr>
        <p:spPr/>
        <p:txBody>
          <a:bodyPr/>
          <a:lstStyle/>
          <a:p>
            <a:pPr>
              <a:defRPr/>
            </a:pPr>
            <a:r>
              <a:rPr lang="ko-KR" altLang="en-US" dirty="0"/>
              <a:t>인터넷 환경의 변화</a:t>
            </a:r>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4819"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A “stricter” version of HTML called </a:t>
            </a:r>
            <a:r>
              <a:rPr lang="en-US" altLang="ko-KR" i="1">
                <a:solidFill>
                  <a:srgbClr val="000000"/>
                </a:solidFill>
                <a:ea typeface="굴림" panose="020B0600000101010101" pitchFamily="50" charset="-127"/>
              </a:rPr>
              <a:t>XHTML (Extensible HyperText Markup Language)</a:t>
            </a:r>
            <a:r>
              <a:rPr lang="en-US" altLang="ko-KR">
                <a:solidFill>
                  <a:srgbClr val="000000"/>
                </a:solidFill>
                <a:ea typeface="굴림" panose="020B0600000101010101" pitchFamily="50" charset="-127"/>
              </a:rPr>
              <a:t>, which is based on XML (eXtensible Markup Language), is still used frequently today. </a:t>
            </a:r>
          </a:p>
          <a:p>
            <a:pPr eaLnBrk="1" hangingPunct="1"/>
            <a:r>
              <a:rPr lang="en-US" altLang="ko-KR">
                <a:solidFill>
                  <a:srgbClr val="000000"/>
                </a:solidFill>
                <a:ea typeface="굴림" panose="020B0600000101010101" pitchFamily="50" charset="-127"/>
              </a:rPr>
              <a:t>Many of the server-side technologies we cover later in the book produce web pages as XHTML documents, by default, but the trend is clearly to HTML5.</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5843" name="Text Placeholder 2"/>
          <p:cNvSpPr>
            <a:spLocks noGrp="1"/>
          </p:cNvSpPr>
          <p:nvPr>
            <p:ph type="body" idx="1"/>
          </p:nvPr>
        </p:nvSpPr>
        <p:spPr/>
        <p:txBody>
          <a:bodyPr/>
          <a:lstStyle/>
          <a:p>
            <a:pPr marL="136525" indent="0" eaLnBrk="1" hangingPunct="1">
              <a:lnSpc>
                <a:spcPct val="80000"/>
              </a:lnSpc>
              <a:buFont typeface="Verdana" panose="020B0604030504040204" pitchFamily="34" charset="0"/>
              <a:buNone/>
            </a:pPr>
            <a:r>
              <a:rPr lang="en-US" altLang="ko-KR" sz="2400" b="1" i="1">
                <a:solidFill>
                  <a:srgbClr val="000000"/>
                </a:solidFill>
                <a:ea typeface="굴림" panose="020B0600000101010101" pitchFamily="50" charset="-127"/>
              </a:rPr>
              <a:t>Cascading Style Sheets (CSS)</a:t>
            </a:r>
          </a:p>
          <a:p>
            <a:pPr marL="136525" indent="0" eaLnBrk="1" hangingPunct="1">
              <a:lnSpc>
                <a:spcPct val="80000"/>
              </a:lnSpc>
            </a:pPr>
            <a:r>
              <a:rPr lang="en-US" altLang="ko-KR" sz="2000">
                <a:solidFill>
                  <a:srgbClr val="000000"/>
                </a:solidFill>
                <a:ea typeface="굴림" panose="020B0600000101010101" pitchFamily="50" charset="-127"/>
              </a:rPr>
              <a:t>Although HTML5 provides some capabilities for controlling a document’s presentation, </a:t>
            </a:r>
            <a:r>
              <a:rPr lang="en-US" altLang="ko-KR" sz="2000" i="1">
                <a:solidFill>
                  <a:srgbClr val="000000"/>
                </a:solidFill>
                <a:ea typeface="굴림" panose="020B0600000101010101" pitchFamily="50" charset="-127"/>
              </a:rPr>
              <a:t>it’s better not to mix presentation with content</a:t>
            </a:r>
            <a:r>
              <a:rPr lang="en-US" altLang="ko-KR" sz="2000">
                <a:solidFill>
                  <a:srgbClr val="000000"/>
                </a:solidFill>
                <a:ea typeface="굴림" panose="020B0600000101010101" pitchFamily="50" charset="-127"/>
              </a:rPr>
              <a:t>. </a:t>
            </a:r>
          </a:p>
          <a:p>
            <a:pPr marL="136525" indent="0" eaLnBrk="1" hangingPunct="1">
              <a:lnSpc>
                <a:spcPct val="80000"/>
              </a:lnSpc>
            </a:pPr>
            <a:r>
              <a:rPr lang="en-US" altLang="ko-KR" sz="2000">
                <a:solidFill>
                  <a:srgbClr val="0000FF"/>
                </a:solidFill>
                <a:ea typeface="굴림" panose="020B0600000101010101" pitchFamily="50" charset="-127"/>
              </a:rPr>
              <a:t>Cascading Style Sheets</a:t>
            </a:r>
            <a:r>
              <a:rPr lang="en-US" altLang="ko-KR" sz="2000">
                <a:solidFill>
                  <a:srgbClr val="000000"/>
                </a:solidFill>
                <a:ea typeface="굴림" panose="020B0600000101010101" pitchFamily="50" charset="-127"/>
              </a:rPr>
              <a:t> (</a:t>
            </a:r>
            <a:r>
              <a:rPr lang="en-US" altLang="ko-KR" sz="2000">
                <a:solidFill>
                  <a:srgbClr val="0000FF"/>
                </a:solidFill>
                <a:ea typeface="굴림" panose="020B0600000101010101" pitchFamily="50" charset="-127"/>
              </a:rPr>
              <a:t>CSS</a:t>
            </a:r>
            <a:r>
              <a:rPr lang="en-US" altLang="ko-KR" sz="2000">
                <a:solidFill>
                  <a:srgbClr val="000000"/>
                </a:solidFill>
                <a:ea typeface="굴림" panose="020B0600000101010101" pitchFamily="50" charset="-127"/>
              </a:rPr>
              <a:t>) are used to specify the </a:t>
            </a:r>
            <a:r>
              <a:rPr lang="en-US" altLang="ko-KR" sz="2000" i="1">
                <a:solidFill>
                  <a:srgbClr val="000000"/>
                </a:solidFill>
                <a:ea typeface="굴림" panose="020B0600000101010101" pitchFamily="50" charset="-127"/>
              </a:rPr>
              <a:t>presentation</a:t>
            </a:r>
            <a:r>
              <a:rPr lang="en-US" altLang="ko-KR" sz="2000">
                <a:solidFill>
                  <a:srgbClr val="000000"/>
                </a:solidFill>
                <a:ea typeface="굴림" panose="020B0600000101010101" pitchFamily="50" charset="-127"/>
              </a:rPr>
              <a:t>, or styling, of elements on a web page (e.g., fonts, spacing, sizes, colors, positioning). </a:t>
            </a:r>
          </a:p>
          <a:p>
            <a:pPr marL="136525" indent="0" eaLnBrk="1" hangingPunct="1">
              <a:lnSpc>
                <a:spcPct val="80000"/>
              </a:lnSpc>
            </a:pPr>
            <a:r>
              <a:rPr lang="en-US" altLang="ko-KR" sz="2000">
                <a:solidFill>
                  <a:srgbClr val="000000"/>
                </a:solidFill>
                <a:ea typeface="굴림" panose="020B0600000101010101" pitchFamily="50" charset="-127"/>
              </a:rPr>
              <a:t>CSS was designed to style portable web pages </a:t>
            </a:r>
            <a:r>
              <a:rPr lang="en-US" altLang="ko-KR" sz="2000" i="1">
                <a:solidFill>
                  <a:srgbClr val="000000"/>
                </a:solidFill>
                <a:ea typeface="굴림" panose="020B0600000101010101" pitchFamily="50" charset="-127"/>
              </a:rPr>
              <a:t>independently</a:t>
            </a:r>
            <a:r>
              <a:rPr lang="en-US" altLang="ko-KR" sz="2000">
                <a:solidFill>
                  <a:srgbClr val="000000"/>
                </a:solidFill>
                <a:ea typeface="굴림" panose="020B0600000101010101" pitchFamily="50" charset="-127"/>
              </a:rPr>
              <a:t> of their content and structure. </a:t>
            </a:r>
          </a:p>
          <a:p>
            <a:pPr marL="136525" indent="0" eaLnBrk="1" hangingPunct="1">
              <a:lnSpc>
                <a:spcPct val="80000"/>
              </a:lnSpc>
            </a:pPr>
            <a:r>
              <a:rPr lang="en-US" altLang="ko-KR" sz="2000">
                <a:solidFill>
                  <a:srgbClr val="000000"/>
                </a:solidFill>
                <a:ea typeface="굴림" panose="020B0600000101010101" pitchFamily="50" charset="-127"/>
              </a:rPr>
              <a:t>By separating page styling from page content and structure, you can easily change the look and feel of the pages on an </a:t>
            </a:r>
            <a:r>
              <a:rPr lang="en-US" altLang="ko-KR" sz="2000" i="1">
                <a:solidFill>
                  <a:srgbClr val="000000"/>
                </a:solidFill>
                <a:ea typeface="굴림" panose="020B0600000101010101" pitchFamily="50" charset="-127"/>
              </a:rPr>
              <a:t>entire</a:t>
            </a:r>
            <a:r>
              <a:rPr lang="en-US" altLang="ko-KR" sz="2000">
                <a:solidFill>
                  <a:srgbClr val="000000"/>
                </a:solidFill>
                <a:ea typeface="굴림" panose="020B0600000101010101" pitchFamily="50" charset="-127"/>
              </a:rPr>
              <a:t> website, or a portion of a website, simply by swapping out one style sheet for another. </a:t>
            </a:r>
          </a:p>
          <a:p>
            <a:pPr marL="136525" indent="0" eaLnBrk="1" hangingPunct="1">
              <a:lnSpc>
                <a:spcPct val="80000"/>
              </a:lnSpc>
            </a:pPr>
            <a:r>
              <a:rPr lang="en-US" altLang="ko-KR" sz="2000">
                <a:solidFill>
                  <a:srgbClr val="000000"/>
                </a:solidFill>
                <a:ea typeface="굴림" panose="020B0600000101010101" pitchFamily="50" charset="-127"/>
              </a:rPr>
              <a:t>CSS3 is the current version of CSS under development. </a:t>
            </a:r>
            <a:endParaRPr lang="en-US" altLang="ko-KR" sz="23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3795"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200" b="1" i="1" dirty="0">
                <a:solidFill>
                  <a:srgbClr val="000000"/>
                </a:solidFill>
              </a:rPr>
              <a:t>JavaScript</a:t>
            </a:r>
          </a:p>
          <a:p>
            <a:pPr eaLnBrk="1" hangingPunct="1">
              <a:lnSpc>
                <a:spcPct val="80000"/>
              </a:lnSpc>
              <a:defRPr/>
            </a:pPr>
            <a:r>
              <a:rPr lang="en-US" sz="2000" dirty="0">
                <a:solidFill>
                  <a:srgbClr val="000000"/>
                </a:solidFill>
              </a:rPr>
              <a:t>JavaScript helps you build </a:t>
            </a:r>
            <a:r>
              <a:rPr lang="en-US" sz="2000" i="1" dirty="0">
                <a:solidFill>
                  <a:srgbClr val="000000"/>
                </a:solidFill>
              </a:rPr>
              <a:t>dynamic</a:t>
            </a:r>
            <a:r>
              <a:rPr lang="en-US" sz="2000" dirty="0">
                <a:solidFill>
                  <a:srgbClr val="000000"/>
                </a:solidFill>
              </a:rPr>
              <a:t> web pages (i.e., pages that can be modified “on the fly” in response to </a:t>
            </a:r>
            <a:r>
              <a:rPr lang="en-US" sz="2000" i="1" dirty="0">
                <a:solidFill>
                  <a:srgbClr val="000000"/>
                </a:solidFill>
              </a:rPr>
              <a:t>events</a:t>
            </a:r>
            <a:r>
              <a:rPr lang="en-US" sz="2000" dirty="0">
                <a:solidFill>
                  <a:srgbClr val="000000"/>
                </a:solidFill>
              </a:rPr>
              <a:t>, such as user input, time changes and more) and computer applications. </a:t>
            </a:r>
          </a:p>
          <a:p>
            <a:pPr eaLnBrk="1" hangingPunct="1">
              <a:lnSpc>
                <a:spcPct val="80000"/>
              </a:lnSpc>
              <a:defRPr/>
            </a:pPr>
            <a:r>
              <a:rPr lang="en-US" sz="2000" dirty="0">
                <a:solidFill>
                  <a:srgbClr val="000000"/>
                </a:solidFill>
              </a:rPr>
              <a:t>It enables you to do the client-side programming of web applications. </a:t>
            </a:r>
          </a:p>
          <a:p>
            <a:pPr eaLnBrk="1" hangingPunct="1">
              <a:lnSpc>
                <a:spcPct val="80000"/>
              </a:lnSpc>
              <a:defRPr/>
            </a:pPr>
            <a:r>
              <a:rPr lang="en-US" sz="2000" dirty="0">
                <a:solidFill>
                  <a:srgbClr val="000000"/>
                </a:solidFill>
              </a:rPr>
              <a:t>JavaScript was created by Netscape. </a:t>
            </a:r>
          </a:p>
          <a:p>
            <a:pPr eaLnBrk="1" hangingPunct="1">
              <a:lnSpc>
                <a:spcPct val="80000"/>
              </a:lnSpc>
              <a:defRPr/>
            </a:pPr>
            <a:r>
              <a:rPr lang="en-US" sz="2000" dirty="0">
                <a:solidFill>
                  <a:srgbClr val="000000"/>
                </a:solidFill>
              </a:rPr>
              <a:t>Both Netscape and Microsoft have been instrumental in the standardization of JavaScript by ECMA International (formerly the European Computer Manufacturers Association) as </a:t>
            </a:r>
            <a:r>
              <a:rPr lang="en-US" sz="2000" dirty="0" err="1">
                <a:solidFill>
                  <a:srgbClr val="000000"/>
                </a:solidFill>
              </a:rPr>
              <a:t>ECMAScript</a:t>
            </a:r>
            <a:r>
              <a:rPr lang="en-US" sz="2000" dirty="0">
                <a:solidFill>
                  <a:srgbClr val="000000"/>
                </a:solidFill>
              </a:rPr>
              <a:t>. </a:t>
            </a:r>
          </a:p>
          <a:p>
            <a:pPr eaLnBrk="1" hangingPunct="1">
              <a:lnSpc>
                <a:spcPct val="80000"/>
              </a:lnSpc>
              <a:defRPr/>
            </a:pPr>
            <a:r>
              <a:rPr lang="en-US" sz="2000" dirty="0" err="1">
                <a:solidFill>
                  <a:srgbClr val="000000"/>
                </a:solidFill>
              </a:rPr>
              <a:t>ECMAScript</a:t>
            </a:r>
            <a:r>
              <a:rPr lang="en-US" sz="2000" dirty="0">
                <a:solidFill>
                  <a:srgbClr val="000000"/>
                </a:solidFill>
              </a:rPr>
              <a:t> 5, the latest version of the standard, corresponds to the version of JavaScript we use in this book. </a:t>
            </a:r>
          </a:p>
          <a:p>
            <a:pPr eaLnBrk="1" hangingPunct="1">
              <a:lnSpc>
                <a:spcPct val="80000"/>
              </a:lnSpc>
              <a:defRPr/>
            </a:pPr>
            <a:r>
              <a:rPr lang="en-US" sz="2000" dirty="0">
                <a:solidFill>
                  <a:srgbClr val="000000"/>
                </a:solidFill>
              </a:rPr>
              <a:t>JavaScript is a portable scripting language. Programs written in JavaScript can run in web browsers across a wide range of devices.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481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rPr>
              <a:t>Web Browsers and Web-Browser Portability</a:t>
            </a:r>
          </a:p>
          <a:p>
            <a:pPr eaLnBrk="1" hangingPunct="1">
              <a:defRPr/>
            </a:pPr>
            <a:r>
              <a:rPr lang="en-US" dirty="0">
                <a:solidFill>
                  <a:srgbClr val="000000"/>
                </a:solidFill>
              </a:rPr>
              <a:t>Ensuring a consistent look and feel on client-side browsers is one of the great challenges of developing web-based applications. </a:t>
            </a:r>
          </a:p>
          <a:p>
            <a:pPr eaLnBrk="1" hangingPunct="1">
              <a:defRPr/>
            </a:pPr>
            <a:r>
              <a:rPr lang="en-US" dirty="0">
                <a:solidFill>
                  <a:srgbClr val="000000"/>
                </a:solidFill>
              </a:rPr>
              <a:t>Currently, a standard does not exist to which software vendors must adhere when creating web browsers. </a:t>
            </a:r>
          </a:p>
          <a:p>
            <a:pPr eaLnBrk="1" hangingPunct="1">
              <a:defRPr/>
            </a:pPr>
            <a:r>
              <a:rPr lang="en-US" dirty="0">
                <a:solidFill>
                  <a:srgbClr val="000000"/>
                </a:solidFill>
              </a:rPr>
              <a:t>Although browsers share a common set of features, each browser might render pages differently.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8915" name="Text Placeholder 2"/>
          <p:cNvSpPr>
            <a:spLocks noGrp="1"/>
          </p:cNvSpPr>
          <p:nvPr>
            <p:ph type="body" idx="1"/>
          </p:nvPr>
        </p:nvSpPr>
        <p:spPr/>
        <p:txBody>
          <a:bodyPr/>
          <a:lstStyle/>
          <a:p>
            <a:pPr eaLnBrk="1" hangingPunct="1">
              <a:lnSpc>
                <a:spcPct val="90000"/>
              </a:lnSpc>
            </a:pPr>
            <a:r>
              <a:rPr lang="en-US" altLang="ko-KR">
                <a:solidFill>
                  <a:srgbClr val="000000"/>
                </a:solidFill>
                <a:ea typeface="굴림" panose="020B0600000101010101" pitchFamily="50" charset="-127"/>
              </a:rPr>
              <a:t>Browsers are available in many versions and on many different platforms (Microsoft Windows, Apple Macintosh, Linux, UNIX, etc.). </a:t>
            </a:r>
          </a:p>
          <a:p>
            <a:pPr eaLnBrk="1" hangingPunct="1">
              <a:lnSpc>
                <a:spcPct val="90000"/>
              </a:lnSpc>
            </a:pPr>
            <a:r>
              <a:rPr lang="en-US" altLang="ko-KR">
                <a:solidFill>
                  <a:srgbClr val="000000"/>
                </a:solidFill>
                <a:ea typeface="굴림" panose="020B0600000101010101" pitchFamily="50" charset="-127"/>
              </a:rPr>
              <a:t>Vendors add features to each new version that sometimes result in cross-platform incompatibility issues. </a:t>
            </a:r>
          </a:p>
          <a:p>
            <a:pPr eaLnBrk="1" hangingPunct="1">
              <a:lnSpc>
                <a:spcPct val="90000"/>
              </a:lnSpc>
            </a:pPr>
            <a:r>
              <a:rPr lang="en-US" altLang="ko-KR">
                <a:solidFill>
                  <a:srgbClr val="000000"/>
                </a:solidFill>
                <a:ea typeface="굴림" panose="020B0600000101010101" pitchFamily="50" charset="-127"/>
              </a:rPr>
              <a:t>It’s difficult to develop web pages that render correctly on all versions of each browser. </a:t>
            </a:r>
          </a:p>
          <a:p>
            <a:pPr eaLnBrk="1" hangingPunct="1">
              <a:lnSpc>
                <a:spcPct val="90000"/>
              </a:lnSpc>
            </a:pPr>
            <a:r>
              <a:rPr lang="en-US" altLang="ko-KR">
                <a:solidFill>
                  <a:srgbClr val="000000"/>
                </a:solidFill>
                <a:ea typeface="굴림" panose="020B0600000101010101" pitchFamily="50" charset="-127"/>
              </a:rPr>
              <a:t>All of the code examples in the book were tested in the five most popular desktop browsers and the two most popular mobile browsers (Fig. 1.5). </a:t>
            </a:r>
          </a:p>
          <a:p>
            <a:pPr eaLnBrk="1" hangingPunct="1">
              <a:lnSpc>
                <a:spcPct val="90000"/>
              </a:lnSpc>
            </a:pPr>
            <a:endParaRPr lang="en-US" altLang="ko-KR">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iw3htp5_01_Intro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iw3htp5_01_Intro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41987" name="Text Placeholder 2"/>
          <p:cNvSpPr>
            <a:spLocks noGrp="1"/>
          </p:cNvSpPr>
          <p:nvPr>
            <p:ph type="body" idx="1"/>
          </p:nvPr>
        </p:nvSpPr>
        <p:spPr/>
        <p:txBody>
          <a:bodyPr/>
          <a:lstStyle/>
          <a:p>
            <a:pPr eaLnBrk="1" hangingPunct="1"/>
            <a:r>
              <a:rPr lang="en-US" altLang="ko-KR" sz="2000">
                <a:solidFill>
                  <a:srgbClr val="000000"/>
                </a:solidFill>
                <a:ea typeface="굴림" panose="020B0600000101010101" pitchFamily="50" charset="-127"/>
              </a:rPr>
              <a:t>Support for HTML5, CSS3 and JavaScript features varies by browser. </a:t>
            </a:r>
          </a:p>
          <a:p>
            <a:pPr eaLnBrk="1" hangingPunct="1"/>
            <a:r>
              <a:rPr lang="en-US" altLang="ko-KR" sz="2000">
                <a:solidFill>
                  <a:srgbClr val="000000"/>
                </a:solidFill>
                <a:ea typeface="굴림" panose="020B0600000101010101" pitchFamily="50" charset="-127"/>
              </a:rPr>
              <a:t>The </a:t>
            </a:r>
            <a:r>
              <a:rPr lang="en-US" altLang="ko-KR" sz="2000" i="1">
                <a:solidFill>
                  <a:srgbClr val="000000"/>
                </a:solidFill>
                <a:ea typeface="굴림" panose="020B0600000101010101" pitchFamily="50" charset="-127"/>
              </a:rPr>
              <a:t>HTML5 Test</a:t>
            </a:r>
            <a:r>
              <a:rPr lang="en-US" altLang="ko-KR" sz="2000">
                <a:solidFill>
                  <a:srgbClr val="000000"/>
                </a:solidFill>
                <a:ea typeface="굴림" panose="020B0600000101010101" pitchFamily="50" charset="-127"/>
              </a:rPr>
              <a:t> website (</a:t>
            </a:r>
            <a:r>
              <a:rPr lang="en-US" altLang="ko-KR" sz="2000">
                <a:solidFill>
                  <a:srgbClr val="000000"/>
                </a:solidFill>
                <a:latin typeface="Lucida Console" panose="020B0609040504020204" pitchFamily="49" charset="0"/>
                <a:ea typeface="굴림" panose="020B0600000101010101" pitchFamily="50" charset="-127"/>
              </a:rPr>
              <a:t>http://html5test.com/</a:t>
            </a:r>
            <a:r>
              <a:rPr lang="en-US" altLang="ko-KR" sz="2000">
                <a:solidFill>
                  <a:srgbClr val="000000"/>
                </a:solidFill>
                <a:ea typeface="굴림" panose="020B0600000101010101" pitchFamily="50" charset="-127"/>
              </a:rPr>
              <a:t>) scores each browser based on its support for the latest features of these evolving standards. </a:t>
            </a:r>
          </a:p>
          <a:p>
            <a:pPr eaLnBrk="1" hangingPunct="1"/>
            <a:r>
              <a:rPr lang="en-US" altLang="ko-KR" sz="2000">
                <a:solidFill>
                  <a:srgbClr val="000000"/>
                </a:solidFill>
                <a:ea typeface="굴림" panose="020B0600000101010101" pitchFamily="50" charset="-127"/>
              </a:rPr>
              <a:t>Figure 1.5 lists the five desktop browsers we use in reverse order of their HTML5 Test scores from most compliant to least compliant at the time of this writing. </a:t>
            </a:r>
          </a:p>
          <a:p>
            <a:pPr eaLnBrk="1" hangingPunct="1"/>
            <a:r>
              <a:rPr lang="en-US" altLang="ko-KR" sz="2000">
                <a:solidFill>
                  <a:srgbClr val="000000"/>
                </a:solidFill>
                <a:ea typeface="굴림" panose="020B0600000101010101" pitchFamily="50" charset="-127"/>
              </a:rPr>
              <a:t>You can also check sites such as </a:t>
            </a:r>
            <a:r>
              <a:rPr lang="en-US" altLang="ko-KR" sz="2000">
                <a:solidFill>
                  <a:srgbClr val="000000"/>
                </a:solidFill>
                <a:latin typeface="Lucida Console" panose="020B0609040504020204" pitchFamily="49" charset="0"/>
                <a:ea typeface="굴림" panose="020B0600000101010101" pitchFamily="50" charset="-127"/>
              </a:rPr>
              <a:t>http://caniuse.com/</a:t>
            </a:r>
            <a:r>
              <a:rPr lang="en-US" altLang="ko-KR" sz="2000">
                <a:solidFill>
                  <a:srgbClr val="000000"/>
                </a:solidFill>
                <a:ea typeface="굴림" panose="020B0600000101010101" pitchFamily="50" charset="-127"/>
              </a:rPr>
              <a:t> for a list of features covered by each browser.</a:t>
            </a:r>
            <a:endParaRPr lang="en-US" altLang="ko-KR" sz="2500">
              <a:solidFill>
                <a:srgbClr val="000000"/>
              </a:solidFill>
              <a:ea typeface="굴림" panose="020B0600000101010101" pitchFamily="50" charset="-127"/>
            </a:endParaRPr>
          </a:p>
          <a:p>
            <a:pPr eaLnBrk="1" hangingPunct="1"/>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3" name="Text Placeholder 2"/>
          <p:cNvSpPr>
            <a:spLocks noGrp="1"/>
          </p:cNvSpPr>
          <p:nvPr>
            <p:ph type="body" idx="1"/>
          </p:nvPr>
        </p:nvSpPr>
        <p:spPr/>
        <p:txBody>
          <a:bodyPr>
            <a:normAutofit/>
          </a:bodyPr>
          <a:lstStyle/>
          <a:p>
            <a:pPr marL="136525" indent="0" eaLnBrk="1" hangingPunct="1">
              <a:lnSpc>
                <a:spcPct val="80000"/>
              </a:lnSpc>
              <a:buFont typeface="Verdana" pitchFamily="34" charset="0"/>
              <a:buNone/>
              <a:defRPr/>
            </a:pPr>
            <a:r>
              <a:rPr lang="en-US" sz="2500" b="1" i="1" dirty="0" err="1">
                <a:solidFill>
                  <a:srgbClr val="000000"/>
                </a:solidFill>
              </a:rPr>
              <a:t>jQuery</a:t>
            </a:r>
            <a:endParaRPr lang="en-US" sz="2500" b="1" i="1" dirty="0">
              <a:solidFill>
                <a:srgbClr val="000000"/>
              </a:solidFill>
            </a:endParaRPr>
          </a:p>
          <a:p>
            <a:pPr eaLnBrk="1" hangingPunct="1">
              <a:lnSpc>
                <a:spcPct val="80000"/>
              </a:lnSpc>
              <a:defRPr/>
            </a:pPr>
            <a:r>
              <a:rPr lang="en-US" sz="2500" dirty="0" err="1">
                <a:solidFill>
                  <a:srgbClr val="000000"/>
                </a:solidFill>
              </a:rPr>
              <a:t>jQuery</a:t>
            </a:r>
            <a:r>
              <a:rPr lang="en-US" sz="2500" dirty="0">
                <a:solidFill>
                  <a:srgbClr val="000000"/>
                </a:solidFill>
              </a:rPr>
              <a:t> (</a:t>
            </a:r>
            <a:r>
              <a:rPr lang="en-US" sz="2500" dirty="0">
                <a:solidFill>
                  <a:srgbClr val="000000"/>
                </a:solidFill>
                <a:latin typeface="Lucida Console" pitchFamily="49" charset="0"/>
              </a:rPr>
              <a:t>jQuery.org</a:t>
            </a:r>
            <a:r>
              <a:rPr lang="en-US" sz="2500" dirty="0">
                <a:solidFill>
                  <a:srgbClr val="000000"/>
                </a:solidFill>
              </a:rPr>
              <a:t>) is currently the most popular of hundreds of </a:t>
            </a:r>
            <a:r>
              <a:rPr lang="en-US" sz="2500" i="1" dirty="0">
                <a:solidFill>
                  <a:srgbClr val="000000"/>
                </a:solidFill>
              </a:rPr>
              <a:t>JavaScript libraries</a:t>
            </a:r>
            <a:r>
              <a:rPr lang="en-US" sz="2500" dirty="0">
                <a:solidFill>
                  <a:srgbClr val="000000"/>
                </a:solidFill>
              </a:rPr>
              <a:t>. </a:t>
            </a:r>
          </a:p>
          <a:p>
            <a:pPr lvl="1" eaLnBrk="1" hangingPunct="1">
              <a:lnSpc>
                <a:spcPct val="80000"/>
              </a:lnSpc>
              <a:defRPr/>
            </a:pPr>
            <a:r>
              <a:rPr lang="en-US" sz="2100" dirty="0"/>
              <a:t>www.activoinc.com/blog/2008/11/03/jquery-emerges-as-most-popular-javascript-library-for-web-development/.</a:t>
            </a:r>
          </a:p>
          <a:p>
            <a:pPr eaLnBrk="1" hangingPunct="1">
              <a:lnSpc>
                <a:spcPct val="80000"/>
              </a:lnSpc>
              <a:defRPr/>
            </a:pPr>
            <a:r>
              <a:rPr lang="en-US" sz="2500" dirty="0" err="1">
                <a:solidFill>
                  <a:srgbClr val="000000"/>
                </a:solidFill>
              </a:rPr>
              <a:t>jQuery</a:t>
            </a:r>
            <a:r>
              <a:rPr lang="en-US" sz="2500" dirty="0">
                <a:solidFill>
                  <a:srgbClr val="000000"/>
                </a:solidFill>
              </a:rPr>
              <a:t> simplifies JavaScript programming by making it easier to manipulate a web page’s elements and interact with servers in a portable manner across various web browsers. </a:t>
            </a:r>
          </a:p>
          <a:p>
            <a:pPr eaLnBrk="1" hangingPunct="1">
              <a:lnSpc>
                <a:spcPct val="80000"/>
              </a:lnSpc>
              <a:defRPr/>
            </a:pPr>
            <a:r>
              <a:rPr lang="en-US" sz="2500" dirty="0">
                <a:solidFill>
                  <a:srgbClr val="000000"/>
                </a:solidFill>
              </a:rPr>
              <a:t>It provides a library of custom graphical user interface (GUI) controls (beyond the basic GUI controls provided by HTML5) that can be used to enhance the look and feel of your web pages.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1.3  </a:t>
            </a:r>
            <a:r>
              <a:rPr lang="en-US">
                <a:solidFill>
                  <a:srgbClr val="3380E6"/>
                </a:solidFill>
                <a:latin typeface="Arial"/>
              </a:rPr>
              <a:t>HTML5, CSS3, JavaScript, Canvas and  (cont.)</a:t>
            </a:r>
          </a:p>
        </p:txBody>
      </p:sp>
      <p:sp>
        <p:nvSpPr>
          <p:cNvPr id="44035" name="Text Placeholder 2"/>
          <p:cNvSpPr>
            <a:spLocks noGrp="1"/>
          </p:cNvSpPr>
          <p:nvPr>
            <p:ph type="body" idx="1"/>
          </p:nvPr>
        </p:nvSpPr>
        <p:spPr/>
        <p:txBody>
          <a:bodyPr/>
          <a:lstStyle/>
          <a:p>
            <a:pPr marL="136525" indent="0" eaLnBrk="1" hangingPunct="1">
              <a:buFont typeface="Verdana" panose="020B0604030504040204" pitchFamily="34" charset="0"/>
              <a:buNone/>
            </a:pPr>
            <a:r>
              <a:rPr lang="en-US" altLang="ko-KR" b="1" i="1">
                <a:solidFill>
                  <a:srgbClr val="000000"/>
                </a:solidFill>
                <a:ea typeface="굴림" panose="020B0600000101010101" pitchFamily="50" charset="-127"/>
              </a:rPr>
              <a:t>Validating Your HTML5, CSS3 and JavaScript Code</a:t>
            </a:r>
          </a:p>
          <a:p>
            <a:pPr marL="136525" indent="0" eaLnBrk="1" hangingPunct="1"/>
            <a:r>
              <a:rPr lang="en-US" altLang="ko-KR">
                <a:solidFill>
                  <a:srgbClr val="000000"/>
                </a:solidFill>
                <a:ea typeface="굴림" panose="020B0600000101010101" pitchFamily="50" charset="-127"/>
              </a:rPr>
              <a:t>You must use proper HTML5, CSS3 and JavaScript syntax to ensure that browsers process your documents properly. </a:t>
            </a:r>
          </a:p>
          <a:p>
            <a:pPr marL="136525" indent="0" eaLnBrk="1" hangingPunct="1"/>
            <a:r>
              <a:rPr lang="en-US" altLang="ko-KR">
                <a:solidFill>
                  <a:srgbClr val="000000"/>
                </a:solidFill>
                <a:ea typeface="굴림" panose="020B0600000101010101" pitchFamily="50" charset="-127"/>
              </a:rPr>
              <a:t>Figure 1.6 lists the validators we used to validate the code in this book. Where possible, we eliminated validation errors. </a:t>
            </a:r>
          </a:p>
          <a:p>
            <a:pPr marL="136525" indent="0"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연결성</a:t>
            </a:r>
            <a:r>
              <a:rPr lang="en-US" altLang="ko-KR" dirty="0"/>
              <a:t>, </a:t>
            </a:r>
            <a:r>
              <a:rPr lang="ko-KR" altLang="en-US" dirty="0"/>
              <a:t>기술 발전</a:t>
            </a:r>
            <a:r>
              <a:rPr lang="en-US" altLang="ko-KR" dirty="0"/>
              <a:t> </a:t>
            </a:r>
            <a:endParaRPr lang="ko-KR" altLang="en-US" dirty="0"/>
          </a:p>
        </p:txBody>
      </p:sp>
      <p:sp>
        <p:nvSpPr>
          <p:cNvPr id="3" name="내용 개체 틀 2"/>
          <p:cNvSpPr>
            <a:spLocks noGrp="1"/>
          </p:cNvSpPr>
          <p:nvPr>
            <p:ph idx="1"/>
          </p:nvPr>
        </p:nvSpPr>
        <p:spPr/>
        <p:txBody>
          <a:bodyPr>
            <a:normAutofit fontScale="77500" lnSpcReduction="20000"/>
          </a:bodyPr>
          <a:lstStyle/>
          <a:p>
            <a:r>
              <a:rPr lang="en-US" altLang="ko-KR" dirty="0"/>
              <a:t>Possibilities of billions of people connected by mobile devices</a:t>
            </a:r>
          </a:p>
          <a:p>
            <a:pPr lvl="1"/>
            <a:r>
              <a:rPr lang="en-US" altLang="ko-KR" dirty="0"/>
              <a:t>Unprecedented processing power</a:t>
            </a:r>
          </a:p>
          <a:p>
            <a:pPr lvl="1"/>
            <a:r>
              <a:rPr lang="en-US" altLang="ko-KR" dirty="0"/>
              <a:t>Storage capacity</a:t>
            </a:r>
          </a:p>
          <a:p>
            <a:pPr lvl="1"/>
            <a:r>
              <a:rPr lang="en-US" altLang="ko-KR" dirty="0"/>
              <a:t>Access to knowledge</a:t>
            </a:r>
          </a:p>
          <a:p>
            <a:r>
              <a:rPr lang="en-US" altLang="ko-KR" dirty="0"/>
              <a:t>Technology breakthroughs</a:t>
            </a:r>
          </a:p>
          <a:p>
            <a:pPr lvl="1"/>
            <a:r>
              <a:rPr lang="en-US" altLang="ko-KR" dirty="0"/>
              <a:t>Artificial intelligence</a:t>
            </a:r>
          </a:p>
          <a:p>
            <a:pPr lvl="1"/>
            <a:r>
              <a:rPr lang="en-US" altLang="ko-KR" dirty="0"/>
              <a:t>Robotics</a:t>
            </a:r>
          </a:p>
          <a:p>
            <a:pPr lvl="1"/>
            <a:r>
              <a:rPr lang="en-US" altLang="ko-KR" dirty="0"/>
              <a:t>The Internet of Things</a:t>
            </a:r>
          </a:p>
          <a:p>
            <a:pPr lvl="1"/>
            <a:r>
              <a:rPr lang="en-US" altLang="ko-KR" dirty="0"/>
              <a:t>Autonomous vehicles</a:t>
            </a:r>
          </a:p>
          <a:p>
            <a:pPr lvl="1"/>
            <a:r>
              <a:rPr lang="en-US" altLang="ko-KR" dirty="0"/>
              <a:t>3-D printing</a:t>
            </a:r>
          </a:p>
          <a:p>
            <a:pPr lvl="1"/>
            <a:r>
              <a:rPr lang="en-US" altLang="ko-KR" dirty="0"/>
              <a:t>Nanotechnology</a:t>
            </a:r>
          </a:p>
          <a:p>
            <a:pPr lvl="1"/>
            <a:r>
              <a:rPr lang="en-US" altLang="ko-KR" dirty="0"/>
              <a:t>Biotechnology</a:t>
            </a:r>
          </a:p>
          <a:p>
            <a:pPr lvl="1"/>
            <a:r>
              <a:rPr lang="en-US" altLang="ko-KR" dirty="0"/>
              <a:t>Materials science</a:t>
            </a:r>
          </a:p>
          <a:p>
            <a:pPr lvl="1"/>
            <a:r>
              <a:rPr lang="en-US" altLang="ko-KR" dirty="0"/>
              <a:t>Energy storage</a:t>
            </a:r>
          </a:p>
          <a:p>
            <a:pPr lvl="1"/>
            <a:r>
              <a:rPr lang="en-US" altLang="ko-KR" dirty="0"/>
              <a:t>Quantum computing</a:t>
            </a:r>
            <a:endParaRPr lang="ko-KR" altLang="en-US" dirty="0"/>
          </a:p>
        </p:txBody>
      </p:sp>
    </p:spTree>
    <p:extLst>
      <p:ext uri="{BB962C8B-B14F-4D97-AF65-F5344CB8AC3E}">
        <p14:creationId xmlns:p14="http://schemas.microsoft.com/office/powerpoint/2010/main" val="3017645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iw3htp5_01_Intro_Page_1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1.4  </a:t>
            </a:r>
            <a:r>
              <a:rPr lang="en-US">
                <a:solidFill>
                  <a:srgbClr val="3380E6"/>
                </a:solidFill>
                <a:latin typeface="Arial"/>
              </a:rPr>
              <a:t>Demos</a:t>
            </a:r>
          </a:p>
        </p:txBody>
      </p:sp>
      <p:sp>
        <p:nvSpPr>
          <p:cNvPr id="4608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Browse the web pages in Fig. 1.7 to get a sense of some of the things you’ll be able to create using the technologies you’ll learn in this book, including HTML5, CSS3, JavaScript, canvas and jQuery.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iw3htp5_01_Intro_Page_1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iw3htp5_01_Intro_Page_1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iw3htp5_01_Intro_Page_1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iw3htp5_01_Intro_Page_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a:t>
            </a:r>
          </a:p>
        </p:txBody>
      </p:sp>
      <p:sp>
        <p:nvSpPr>
          <p:cNvPr id="51203" name="Text Placeholder 2"/>
          <p:cNvSpPr>
            <a:spLocks noGrp="1"/>
          </p:cNvSpPr>
          <p:nvPr>
            <p:ph type="body" idx="1"/>
          </p:nvPr>
        </p:nvSpPr>
        <p:spPr/>
        <p:txBody>
          <a:bodyPr/>
          <a:lstStyle/>
          <a:p>
            <a:pPr eaLnBrk="1" hangingPunct="1">
              <a:lnSpc>
                <a:spcPct val="90000"/>
              </a:lnSpc>
            </a:pPr>
            <a:r>
              <a:rPr lang="en-US" altLang="ko-KR" sz="2000">
                <a:solidFill>
                  <a:srgbClr val="000000"/>
                </a:solidFill>
                <a:ea typeface="굴림" panose="020B0600000101010101" pitchFamily="50" charset="-127"/>
              </a:rPr>
              <a:t>The Internet—a global network of computers—was made possible by the </a:t>
            </a:r>
            <a:r>
              <a:rPr lang="en-US" altLang="ko-KR" sz="2000" i="1">
                <a:solidFill>
                  <a:srgbClr val="000000"/>
                </a:solidFill>
                <a:ea typeface="굴림" panose="020B0600000101010101" pitchFamily="50" charset="-127"/>
              </a:rPr>
              <a:t>convergence of computing and communications technologies</a:t>
            </a:r>
            <a:r>
              <a:rPr lang="en-US" altLang="ko-KR" sz="2000">
                <a:solidFill>
                  <a:srgbClr val="000000"/>
                </a:solidFill>
                <a:ea typeface="굴림" panose="020B0600000101010101" pitchFamily="50" charset="-127"/>
              </a:rPr>
              <a:t>. </a:t>
            </a:r>
          </a:p>
          <a:p>
            <a:pPr eaLnBrk="1" hangingPunct="1">
              <a:lnSpc>
                <a:spcPct val="90000"/>
              </a:lnSpc>
            </a:pPr>
            <a:r>
              <a:rPr lang="en-US" altLang="ko-KR" sz="2000">
                <a:solidFill>
                  <a:srgbClr val="000000"/>
                </a:solidFill>
                <a:ea typeface="굴림" panose="020B0600000101010101" pitchFamily="50" charset="-127"/>
              </a:rPr>
              <a:t>In the late 1960s, ARPA (the Advanced Research Projects Agency) rolled out blueprints for networking the main computer systems of about a dozen ARPA-funded universities and research institutions. </a:t>
            </a:r>
          </a:p>
          <a:p>
            <a:pPr eaLnBrk="1" hangingPunct="1">
              <a:lnSpc>
                <a:spcPct val="90000"/>
              </a:lnSpc>
            </a:pPr>
            <a:r>
              <a:rPr lang="en-US" altLang="ko-KR" sz="2000">
                <a:solidFill>
                  <a:srgbClr val="000000"/>
                </a:solidFill>
                <a:ea typeface="굴림" panose="020B0600000101010101" pitchFamily="50" charset="-127"/>
              </a:rPr>
              <a:t>They were to be connected with communications lines operating at a then-stunning 56 Kbps (i.e., 56,000 bits per second)—this at a time when most people (of the few who could) were connecting over telephone lines to computers at a rate of 110 bits per second.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2227"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A </a:t>
            </a:r>
            <a:r>
              <a:rPr lang="en-US" altLang="ko-KR" sz="2500">
                <a:solidFill>
                  <a:srgbClr val="0000FF"/>
                </a:solidFill>
                <a:ea typeface="굴림" panose="020B0600000101010101" pitchFamily="50" charset="-127"/>
              </a:rPr>
              <a:t>bit</a:t>
            </a:r>
            <a:r>
              <a:rPr lang="en-US" altLang="ko-KR" sz="2500">
                <a:solidFill>
                  <a:srgbClr val="000000"/>
                </a:solidFill>
                <a:ea typeface="굴림" panose="020B0600000101010101" pitchFamily="50" charset="-127"/>
              </a:rPr>
              <a:t> (short for “binary digit”) is the smallest data item in a computer; it can assume the value 0 or 1.</a:t>
            </a:r>
          </a:p>
          <a:p>
            <a:pPr eaLnBrk="1" hangingPunct="1">
              <a:lnSpc>
                <a:spcPct val="80000"/>
              </a:lnSpc>
            </a:pPr>
            <a:r>
              <a:rPr lang="en-US" altLang="ko-KR" sz="2500">
                <a:solidFill>
                  <a:srgbClr val="000000"/>
                </a:solidFill>
                <a:ea typeface="굴림" panose="020B0600000101010101" pitchFamily="50" charset="-127"/>
              </a:rPr>
              <a:t>ARPA proceeded to implement the </a:t>
            </a:r>
            <a:r>
              <a:rPr lang="en-US" altLang="ko-KR" sz="2500">
                <a:solidFill>
                  <a:srgbClr val="0000FF"/>
                </a:solidFill>
                <a:ea typeface="굴림" panose="020B0600000101010101" pitchFamily="50" charset="-127"/>
              </a:rPr>
              <a:t>ARPANET</a:t>
            </a:r>
            <a:r>
              <a:rPr lang="en-US" altLang="ko-KR" sz="2500">
                <a:solidFill>
                  <a:srgbClr val="000000"/>
                </a:solidFill>
                <a:ea typeface="굴림" panose="020B0600000101010101" pitchFamily="50" charset="-127"/>
              </a:rPr>
              <a:t>, which eventually evolved into today’s </a:t>
            </a:r>
            <a:r>
              <a:rPr lang="en-US" altLang="ko-KR" sz="2500">
                <a:solidFill>
                  <a:srgbClr val="0000FF"/>
                </a:solidFill>
                <a:ea typeface="굴림" panose="020B0600000101010101" pitchFamily="50" charset="-127"/>
              </a:rPr>
              <a:t>Internet</a:t>
            </a:r>
            <a:r>
              <a:rPr lang="en-US" altLang="ko-KR" sz="2500">
                <a:solidFill>
                  <a:srgbClr val="000000"/>
                </a:solidFill>
                <a:ea typeface="굴림" panose="020B0600000101010101" pitchFamily="50" charset="-127"/>
              </a:rPr>
              <a:t>. </a:t>
            </a:r>
          </a:p>
          <a:p>
            <a:pPr eaLnBrk="1" hangingPunct="1">
              <a:lnSpc>
                <a:spcPct val="80000"/>
              </a:lnSpc>
            </a:pPr>
            <a:r>
              <a:rPr lang="en-US" altLang="ko-KR" sz="2500">
                <a:solidFill>
                  <a:srgbClr val="000000"/>
                </a:solidFill>
                <a:ea typeface="굴림" panose="020B0600000101010101" pitchFamily="50" charset="-127"/>
              </a:rPr>
              <a:t>Rather than enabling researchers to share each other’s computers, it rapidly became clear that communicating quickly and easily via electronic mail was the key early benefit of the ARPANET. </a:t>
            </a:r>
          </a:p>
          <a:p>
            <a:pPr eaLnBrk="1" hangingPunct="1">
              <a:lnSpc>
                <a:spcPct val="80000"/>
              </a:lnSpc>
            </a:pPr>
            <a:r>
              <a:rPr lang="en-US" altLang="ko-KR" sz="2500">
                <a:solidFill>
                  <a:srgbClr val="000000"/>
                </a:solidFill>
                <a:ea typeface="굴림" panose="020B0600000101010101" pitchFamily="50" charset="-127"/>
              </a:rPr>
              <a:t>This is true even today on the Internet, which facilitates communications of all kinds among the world’s Internet users.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0179"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400" b="1" i="1" dirty="0">
                <a:solidFill>
                  <a:srgbClr val="000000"/>
                </a:solidFill>
              </a:rPr>
              <a:t>Packet Switching</a:t>
            </a:r>
          </a:p>
          <a:p>
            <a:pPr eaLnBrk="1" hangingPunct="1">
              <a:lnSpc>
                <a:spcPct val="80000"/>
              </a:lnSpc>
              <a:defRPr/>
            </a:pPr>
            <a:r>
              <a:rPr lang="en-US" sz="2300" dirty="0">
                <a:solidFill>
                  <a:srgbClr val="000000"/>
                </a:solidFill>
              </a:rPr>
              <a:t>One of the primary goals for ARPANET was to allow </a:t>
            </a:r>
            <a:r>
              <a:rPr lang="en-US" sz="2300" i="1" dirty="0">
                <a:solidFill>
                  <a:srgbClr val="000000"/>
                </a:solidFill>
              </a:rPr>
              <a:t>multiple</a:t>
            </a:r>
            <a:r>
              <a:rPr lang="en-US" sz="2300" dirty="0">
                <a:solidFill>
                  <a:srgbClr val="000000"/>
                </a:solidFill>
              </a:rPr>
              <a:t> users to send and receive information simultaneously over the </a:t>
            </a:r>
            <a:r>
              <a:rPr lang="en-US" sz="2300" i="1" dirty="0">
                <a:solidFill>
                  <a:srgbClr val="000000"/>
                </a:solidFill>
              </a:rPr>
              <a:t>same</a:t>
            </a:r>
            <a:r>
              <a:rPr lang="en-US" sz="2300" dirty="0">
                <a:solidFill>
                  <a:srgbClr val="000000"/>
                </a:solidFill>
              </a:rPr>
              <a:t> communications paths (e.g., phone lines). </a:t>
            </a:r>
          </a:p>
          <a:p>
            <a:pPr eaLnBrk="1" hangingPunct="1">
              <a:lnSpc>
                <a:spcPct val="80000"/>
              </a:lnSpc>
              <a:defRPr/>
            </a:pPr>
            <a:r>
              <a:rPr lang="en-US" sz="2300" dirty="0">
                <a:solidFill>
                  <a:srgbClr val="000000"/>
                </a:solidFill>
              </a:rPr>
              <a:t>The network operated with a technique called </a:t>
            </a:r>
            <a:r>
              <a:rPr lang="en-US" sz="2300" dirty="0">
                <a:solidFill>
                  <a:srgbClr val="0000FF"/>
                </a:solidFill>
              </a:rPr>
              <a:t>packet switching</a:t>
            </a:r>
            <a:r>
              <a:rPr lang="en-US" sz="2300" dirty="0">
                <a:solidFill>
                  <a:srgbClr val="000000"/>
                </a:solidFill>
              </a:rPr>
              <a:t>, in which digital data was sent in small bundles called </a:t>
            </a:r>
            <a:r>
              <a:rPr lang="en-US" sz="2300" dirty="0">
                <a:solidFill>
                  <a:srgbClr val="0000FF"/>
                </a:solidFill>
              </a:rPr>
              <a:t>packets</a:t>
            </a:r>
            <a:r>
              <a:rPr lang="en-US" sz="2300" dirty="0">
                <a:solidFill>
                  <a:srgbClr val="000000"/>
                </a:solidFill>
              </a:rPr>
              <a:t>. </a:t>
            </a:r>
          </a:p>
          <a:p>
            <a:pPr eaLnBrk="1" hangingPunct="1">
              <a:lnSpc>
                <a:spcPct val="80000"/>
              </a:lnSpc>
              <a:defRPr/>
            </a:pPr>
            <a:r>
              <a:rPr lang="en-US" sz="2300" dirty="0">
                <a:solidFill>
                  <a:srgbClr val="000000"/>
                </a:solidFill>
              </a:rPr>
              <a:t>The packets contained </a:t>
            </a:r>
            <a:r>
              <a:rPr lang="en-US" sz="2300" i="1" dirty="0">
                <a:solidFill>
                  <a:srgbClr val="000000"/>
                </a:solidFill>
              </a:rPr>
              <a:t>address</a:t>
            </a:r>
            <a:r>
              <a:rPr lang="en-US" sz="2300" dirty="0">
                <a:solidFill>
                  <a:srgbClr val="000000"/>
                </a:solidFill>
              </a:rPr>
              <a:t>, </a:t>
            </a:r>
            <a:r>
              <a:rPr lang="en-US" sz="2300" i="1" dirty="0">
                <a:solidFill>
                  <a:srgbClr val="000000"/>
                </a:solidFill>
              </a:rPr>
              <a:t>error-control</a:t>
            </a:r>
            <a:r>
              <a:rPr lang="en-US" sz="2300" dirty="0">
                <a:solidFill>
                  <a:srgbClr val="000000"/>
                </a:solidFill>
              </a:rPr>
              <a:t> and </a:t>
            </a:r>
            <a:r>
              <a:rPr lang="en-US" sz="2300" i="1" dirty="0">
                <a:solidFill>
                  <a:srgbClr val="000000"/>
                </a:solidFill>
              </a:rPr>
              <a:t>sequencing</a:t>
            </a:r>
            <a:r>
              <a:rPr lang="en-US" sz="2300" dirty="0">
                <a:solidFill>
                  <a:srgbClr val="000000"/>
                </a:solidFill>
              </a:rPr>
              <a:t> information. </a:t>
            </a:r>
          </a:p>
          <a:p>
            <a:pPr eaLnBrk="1" hangingPunct="1">
              <a:lnSpc>
                <a:spcPct val="80000"/>
              </a:lnSpc>
              <a:defRPr/>
            </a:pPr>
            <a:r>
              <a:rPr lang="en-US" sz="2300" dirty="0">
                <a:solidFill>
                  <a:srgbClr val="000000"/>
                </a:solidFill>
              </a:rPr>
              <a:t>The address information allowed packets to be </a:t>
            </a:r>
            <a:r>
              <a:rPr lang="en-US" sz="2300" i="1" dirty="0">
                <a:solidFill>
                  <a:srgbClr val="000000"/>
                </a:solidFill>
              </a:rPr>
              <a:t>routed</a:t>
            </a:r>
            <a:r>
              <a:rPr lang="en-US" sz="2300" dirty="0">
                <a:solidFill>
                  <a:srgbClr val="000000"/>
                </a:solidFill>
              </a:rPr>
              <a:t> to their destinations.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4275" name="Text Placeholder 2"/>
          <p:cNvSpPr>
            <a:spLocks noGrp="1"/>
          </p:cNvSpPr>
          <p:nvPr>
            <p:ph type="body" idx="1"/>
          </p:nvPr>
        </p:nvSpPr>
        <p:spPr/>
        <p:txBody>
          <a:bodyPr/>
          <a:lstStyle/>
          <a:p>
            <a:pPr eaLnBrk="1" hangingPunct="1">
              <a:lnSpc>
                <a:spcPct val="90000"/>
              </a:lnSpc>
            </a:pPr>
            <a:r>
              <a:rPr lang="en-US" altLang="ko-KR" sz="2300">
                <a:solidFill>
                  <a:srgbClr val="000000"/>
                </a:solidFill>
                <a:ea typeface="굴림" panose="020B0600000101010101" pitchFamily="50" charset="-127"/>
              </a:rPr>
              <a:t>The sequencing information helped in reassembling the packets—which, because of complex routing mechanisms, could actually arrive out of order—into their original order for presentation to the recipient. </a:t>
            </a:r>
          </a:p>
          <a:p>
            <a:pPr eaLnBrk="1" hangingPunct="1">
              <a:lnSpc>
                <a:spcPct val="90000"/>
              </a:lnSpc>
            </a:pPr>
            <a:r>
              <a:rPr lang="en-US" altLang="ko-KR" sz="2300">
                <a:solidFill>
                  <a:srgbClr val="000000"/>
                </a:solidFill>
                <a:ea typeface="굴림" panose="020B0600000101010101" pitchFamily="50" charset="-127"/>
              </a:rPr>
              <a:t>Packets from different senders were intermixed on the same lines to efficiently use the available bandwidth. </a:t>
            </a:r>
          </a:p>
          <a:p>
            <a:pPr eaLnBrk="1" hangingPunct="1">
              <a:lnSpc>
                <a:spcPct val="90000"/>
              </a:lnSpc>
            </a:pPr>
            <a:r>
              <a:rPr lang="en-US" altLang="ko-KR" sz="2300">
                <a:solidFill>
                  <a:srgbClr val="000000"/>
                </a:solidFill>
                <a:ea typeface="굴림" panose="020B0600000101010101" pitchFamily="50" charset="-127"/>
              </a:rPr>
              <a:t>The network was designed to operate without centralized control. </a:t>
            </a:r>
          </a:p>
          <a:p>
            <a:pPr eaLnBrk="1" hangingPunct="1">
              <a:lnSpc>
                <a:spcPct val="90000"/>
              </a:lnSpc>
            </a:pPr>
            <a:r>
              <a:rPr lang="en-US" altLang="ko-KR" sz="2300">
                <a:solidFill>
                  <a:srgbClr val="000000"/>
                </a:solidFill>
                <a:ea typeface="굴림" panose="020B0600000101010101" pitchFamily="50" charset="-127"/>
              </a:rPr>
              <a:t>If a portion of the network failed, the remaining working portions would still route packets from senders to receivers over alternative paths for reliability.</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메타버스</a:t>
            </a:r>
            <a:r>
              <a:rPr lang="en-US" altLang="ko-KR" dirty="0"/>
              <a:t>(</a:t>
            </a:r>
            <a:r>
              <a:rPr lang="en-US" altLang="ko-KR" dirty="0" err="1"/>
              <a:t>metaverse</a:t>
            </a:r>
            <a:r>
              <a:rPr lang="en-US" altLang="ko-KR" dirty="0"/>
              <a:t>)</a:t>
            </a:r>
            <a:endParaRPr lang="ko-KR" altLang="en-US" dirty="0"/>
          </a:p>
        </p:txBody>
      </p:sp>
      <p:sp>
        <p:nvSpPr>
          <p:cNvPr id="3" name="내용 개체 틀 2"/>
          <p:cNvSpPr>
            <a:spLocks noGrp="1"/>
          </p:cNvSpPr>
          <p:nvPr>
            <p:ph idx="1"/>
          </p:nvPr>
        </p:nvSpPr>
        <p:spPr/>
        <p:txBody>
          <a:bodyPr>
            <a:normAutofit fontScale="85000" lnSpcReduction="10000"/>
          </a:bodyPr>
          <a:lstStyle/>
          <a:p>
            <a:r>
              <a:rPr lang="ko-KR" altLang="en-US" dirty="0"/>
              <a:t>가상현실 공간에 사람과 콘텐트가 모여</a:t>
            </a:r>
            <a:r>
              <a:rPr lang="en-US" altLang="ko-KR" dirty="0"/>
              <a:t>, </a:t>
            </a:r>
            <a:r>
              <a:rPr lang="ko-KR" altLang="en-US" dirty="0"/>
              <a:t>현실처럼 생활한다는 개념</a:t>
            </a:r>
            <a:endParaRPr lang="en-US" altLang="ko-KR" dirty="0"/>
          </a:p>
          <a:p>
            <a:pPr lvl="1"/>
            <a:r>
              <a:rPr lang="en-US" altLang="ko-KR" dirty="0"/>
              <a:t>Second life :</a:t>
            </a:r>
            <a:r>
              <a:rPr lang="ko-KR" altLang="en-US" dirty="0"/>
              <a:t> 미국 샌프란시스코에 본사를 벤처기업 </a:t>
            </a:r>
            <a:r>
              <a:rPr lang="ko-KR" altLang="en-US" dirty="0" err="1"/>
              <a:t>린든</a:t>
            </a:r>
            <a:r>
              <a:rPr lang="ko-KR" altLang="en-US" dirty="0"/>
              <a:t> 랩이 </a:t>
            </a:r>
            <a:r>
              <a:rPr lang="en-US" altLang="ko-KR" dirty="0"/>
              <a:t>2003</a:t>
            </a:r>
            <a:r>
              <a:rPr lang="ko-KR" altLang="en-US" dirty="0"/>
              <a:t>년 선보인 인터넷 기반의 가상현실공간</a:t>
            </a:r>
            <a:endParaRPr lang="en-US" altLang="ko-KR" dirty="0"/>
          </a:p>
          <a:p>
            <a:pPr lvl="1"/>
            <a:endParaRPr lang="en-US" altLang="ko-KR" dirty="0"/>
          </a:p>
          <a:p>
            <a:r>
              <a:rPr lang="ko-KR" altLang="en-US" dirty="0"/>
              <a:t>미국 유명 래퍼 </a:t>
            </a:r>
            <a:r>
              <a:rPr lang="ko-KR" altLang="en-US" dirty="0" err="1"/>
              <a:t>트래비스</a:t>
            </a:r>
            <a:r>
              <a:rPr lang="ko-KR" altLang="en-US" dirty="0"/>
              <a:t> 스콧이 지난 </a:t>
            </a:r>
            <a:r>
              <a:rPr lang="en-US" altLang="ko-KR" dirty="0"/>
              <a:t>2020</a:t>
            </a:r>
            <a:r>
              <a:rPr lang="ko-KR" altLang="en-US" dirty="0"/>
              <a:t>년 </a:t>
            </a:r>
            <a:r>
              <a:rPr lang="en-US" altLang="ko-KR" dirty="0"/>
              <a:t>4</a:t>
            </a:r>
            <a:r>
              <a:rPr lang="ko-KR" altLang="en-US" dirty="0"/>
              <a:t>월 </a:t>
            </a:r>
            <a:r>
              <a:rPr lang="en-US" altLang="ko-KR" dirty="0"/>
              <a:t>24</a:t>
            </a:r>
            <a:r>
              <a:rPr lang="ko-KR" altLang="en-US" dirty="0"/>
              <a:t>일 연 콘서트에 </a:t>
            </a:r>
            <a:r>
              <a:rPr lang="en-US" altLang="ko-KR" dirty="0"/>
              <a:t>1230</a:t>
            </a:r>
            <a:r>
              <a:rPr lang="ko-KR" altLang="en-US" dirty="0"/>
              <a:t>만 명이 몰렸다</a:t>
            </a:r>
            <a:r>
              <a:rPr lang="en-US" altLang="ko-KR" dirty="0"/>
              <a:t>. (</a:t>
            </a:r>
            <a:r>
              <a:rPr lang="ko-KR" altLang="en-US" dirty="0"/>
              <a:t>중앙일보</a:t>
            </a:r>
            <a:r>
              <a:rPr lang="en-US" altLang="ko-KR" dirty="0"/>
              <a:t>)</a:t>
            </a:r>
          </a:p>
          <a:p>
            <a:pPr lvl="1"/>
            <a:r>
              <a:rPr lang="ko-KR" altLang="en-US" dirty="0" err="1"/>
              <a:t>에픽게임즈가</a:t>
            </a:r>
            <a:r>
              <a:rPr lang="ko-KR" altLang="en-US" dirty="0"/>
              <a:t> 만든 ‘</a:t>
            </a:r>
            <a:r>
              <a:rPr lang="ko-KR" altLang="en-US" dirty="0" err="1"/>
              <a:t>포트나이트</a:t>
            </a:r>
            <a:r>
              <a:rPr lang="ko-KR" altLang="en-US" dirty="0"/>
              <a:t>’ 게임 속 가상현실</a:t>
            </a:r>
            <a:endParaRPr lang="en-US" altLang="ko-KR" dirty="0"/>
          </a:p>
          <a:p>
            <a:pPr lvl="1"/>
            <a:r>
              <a:rPr lang="ko-KR" altLang="en-US" dirty="0"/>
              <a:t>포트나이트는 </a:t>
            </a:r>
            <a:r>
              <a:rPr lang="en-US" altLang="ko-KR" dirty="0"/>
              <a:t>2019</a:t>
            </a:r>
            <a:r>
              <a:rPr lang="ko-KR" altLang="en-US" dirty="0"/>
              <a:t>년 매출은 </a:t>
            </a:r>
            <a:r>
              <a:rPr lang="en-US" altLang="ko-KR" dirty="0"/>
              <a:t>18</a:t>
            </a:r>
            <a:r>
              <a:rPr lang="ko-KR" altLang="en-US" dirty="0"/>
              <a:t>억 달러</a:t>
            </a:r>
            <a:r>
              <a:rPr lang="en-US" altLang="ko-KR" dirty="0"/>
              <a:t>(</a:t>
            </a:r>
            <a:r>
              <a:rPr lang="ko-KR" altLang="en-US" dirty="0"/>
              <a:t>약 </a:t>
            </a:r>
            <a:r>
              <a:rPr lang="en-US" altLang="ko-KR" dirty="0"/>
              <a:t>2</a:t>
            </a:r>
            <a:r>
              <a:rPr lang="ko-KR" altLang="en-US" dirty="0"/>
              <a:t>조원</a:t>
            </a:r>
            <a:r>
              <a:rPr lang="en-US" altLang="ko-KR" dirty="0"/>
              <a:t>)</a:t>
            </a:r>
            <a:r>
              <a:rPr lang="ko-KR" altLang="en-US" dirty="0"/>
              <a:t>로</a:t>
            </a:r>
            <a:r>
              <a:rPr lang="en-US" altLang="ko-KR" dirty="0"/>
              <a:t>, </a:t>
            </a:r>
            <a:r>
              <a:rPr lang="ko-KR" altLang="en-US" dirty="0"/>
              <a:t>전 세계 게임 매출 </a:t>
            </a:r>
            <a:r>
              <a:rPr lang="en-US" altLang="ko-KR" dirty="0"/>
              <a:t>1</a:t>
            </a:r>
            <a:r>
              <a:rPr lang="ko-KR" altLang="en-US" dirty="0"/>
              <a:t>위</a:t>
            </a:r>
          </a:p>
          <a:p>
            <a:pPr lvl="1"/>
            <a:r>
              <a:rPr lang="ko-KR" altLang="en-US" dirty="0"/>
              <a:t>포트나이트는 게임인 동시에 가상현실</a:t>
            </a:r>
            <a:endParaRPr lang="en-US" altLang="ko-KR" dirty="0"/>
          </a:p>
          <a:p>
            <a:pPr lvl="1"/>
            <a:r>
              <a:rPr lang="ko-KR" altLang="en-US" dirty="0"/>
              <a:t>미국 </a:t>
            </a:r>
            <a:r>
              <a:rPr lang="en-US" altLang="ko-KR" dirty="0"/>
              <a:t>10~17</a:t>
            </a:r>
            <a:r>
              <a:rPr lang="ko-KR" altLang="en-US" dirty="0"/>
              <a:t>세 청소년의 </a:t>
            </a:r>
            <a:r>
              <a:rPr lang="en-US" altLang="ko-KR" dirty="0"/>
              <a:t>40%</a:t>
            </a:r>
            <a:r>
              <a:rPr lang="ko-KR" altLang="en-US" dirty="0"/>
              <a:t>가 매주 한 번 이상 포트나이트에 접속하며</a:t>
            </a:r>
            <a:r>
              <a:rPr lang="en-US" altLang="ko-KR" dirty="0"/>
              <a:t>, </a:t>
            </a:r>
            <a:r>
              <a:rPr lang="ko-KR" altLang="en-US" dirty="0"/>
              <a:t>전체 여가 시간의 </a:t>
            </a:r>
            <a:r>
              <a:rPr lang="en-US" altLang="ko-KR" dirty="0"/>
              <a:t>25%</a:t>
            </a:r>
            <a:r>
              <a:rPr lang="ko-KR" altLang="en-US" dirty="0"/>
              <a:t>를 사용</a:t>
            </a:r>
            <a:endParaRPr lang="en-US" altLang="ko-KR" dirty="0"/>
          </a:p>
          <a:p>
            <a:pPr lvl="1"/>
            <a:r>
              <a:rPr lang="ko-KR" altLang="en-US" dirty="0"/>
              <a:t>나이키 에어 조던 농구화</a:t>
            </a:r>
            <a:r>
              <a:rPr lang="en-US" altLang="ko-KR" dirty="0"/>
              <a:t>, </a:t>
            </a:r>
            <a:r>
              <a:rPr lang="ko-KR" altLang="en-US" dirty="0"/>
              <a:t>미국프로풋볼</a:t>
            </a:r>
            <a:r>
              <a:rPr lang="en-US" altLang="ko-KR" dirty="0"/>
              <a:t>(NFL)</a:t>
            </a:r>
            <a:r>
              <a:rPr lang="ko-KR" altLang="en-US" dirty="0"/>
              <a:t>의 유니폼 등이 게임 속에서 판매</a:t>
            </a:r>
          </a:p>
          <a:p>
            <a:pPr lvl="1"/>
            <a:r>
              <a:rPr lang="ko-KR" altLang="en-US" dirty="0"/>
              <a:t>리드 </a:t>
            </a:r>
            <a:r>
              <a:rPr lang="ko-KR" altLang="en-US" dirty="0" err="1"/>
              <a:t>헤이스팅스</a:t>
            </a:r>
            <a:r>
              <a:rPr lang="ko-KR" altLang="en-US" dirty="0"/>
              <a:t> </a:t>
            </a:r>
            <a:r>
              <a:rPr lang="ko-KR" altLang="en-US" dirty="0" err="1"/>
              <a:t>넷플릭스</a:t>
            </a:r>
            <a:r>
              <a:rPr lang="ko-KR" altLang="en-US" dirty="0"/>
              <a:t> </a:t>
            </a:r>
            <a:r>
              <a:rPr lang="en-US" altLang="ko-KR" dirty="0"/>
              <a:t>CEO</a:t>
            </a:r>
            <a:r>
              <a:rPr lang="ko-KR" altLang="en-US" dirty="0"/>
              <a:t>는 지난해 </a:t>
            </a:r>
            <a:r>
              <a:rPr lang="en-US" altLang="ko-KR" dirty="0"/>
              <a:t>1</a:t>
            </a:r>
            <a:r>
              <a:rPr lang="ko-KR" altLang="en-US" dirty="0"/>
              <a:t>월 </a:t>
            </a:r>
            <a:r>
              <a:rPr lang="en-US" altLang="ko-KR" dirty="0"/>
              <a:t>＂</a:t>
            </a:r>
            <a:r>
              <a:rPr lang="ko-KR" altLang="en-US" dirty="0"/>
              <a:t>우리의 최대 라이벌은 디즈니가 아니라 </a:t>
            </a:r>
            <a:r>
              <a:rPr lang="ko-KR" altLang="en-US" dirty="0" err="1"/>
              <a:t>포트나이트</a:t>
            </a:r>
            <a:r>
              <a:rPr lang="ko-KR" altLang="en-US" dirty="0"/>
              <a:t>”</a:t>
            </a:r>
          </a:p>
          <a:p>
            <a:r>
              <a:rPr lang="ko-KR" altLang="en-US" dirty="0" err="1"/>
              <a:t>카카오톡</a:t>
            </a:r>
            <a:endParaRPr lang="en-US" altLang="ko-KR" dirty="0"/>
          </a:p>
          <a:p>
            <a:pPr lvl="1"/>
            <a:r>
              <a:rPr lang="ko-KR" altLang="en-US" dirty="0"/>
              <a:t>이 자체가 하나의 플랫폼이 되었다</a:t>
            </a:r>
            <a:endParaRPr lang="en-US" altLang="ko-KR" dirty="0"/>
          </a:p>
          <a:p>
            <a:pPr lvl="2"/>
            <a:r>
              <a:rPr lang="ko-KR" altLang="en-US" dirty="0"/>
              <a:t>게임</a:t>
            </a:r>
            <a:r>
              <a:rPr lang="en-US" altLang="ko-KR" dirty="0"/>
              <a:t>, </a:t>
            </a:r>
            <a:r>
              <a:rPr lang="ko-KR" altLang="en-US" dirty="0"/>
              <a:t>은행</a:t>
            </a:r>
            <a:r>
              <a:rPr lang="en-US" altLang="ko-KR" dirty="0"/>
              <a:t>, …..</a:t>
            </a:r>
          </a:p>
          <a:p>
            <a:r>
              <a:rPr lang="ko-KR" altLang="en-US" dirty="0"/>
              <a:t>페이스북은 </a:t>
            </a:r>
            <a:r>
              <a:rPr lang="en-US" altLang="ko-KR" dirty="0"/>
              <a:t>2014</a:t>
            </a:r>
            <a:r>
              <a:rPr lang="ko-KR" altLang="en-US" dirty="0"/>
              <a:t>년 </a:t>
            </a:r>
            <a:r>
              <a:rPr lang="en-US" altLang="ko-KR" dirty="0"/>
              <a:t>VR(</a:t>
            </a:r>
            <a:r>
              <a:rPr lang="ko-KR" altLang="en-US" dirty="0"/>
              <a:t>가상현실</a:t>
            </a:r>
            <a:r>
              <a:rPr lang="en-US" altLang="ko-KR" dirty="0"/>
              <a:t>) </a:t>
            </a:r>
            <a:r>
              <a:rPr lang="ko-KR" altLang="en-US" dirty="0"/>
              <a:t>기기 제작사 </a:t>
            </a:r>
            <a:r>
              <a:rPr lang="ko-KR" altLang="en-US" dirty="0" err="1"/>
              <a:t>오큘러스를</a:t>
            </a:r>
            <a:r>
              <a:rPr lang="ko-KR" altLang="en-US" dirty="0"/>
              <a:t> </a:t>
            </a:r>
            <a:r>
              <a:rPr lang="en-US" altLang="ko-KR" dirty="0"/>
              <a:t>20</a:t>
            </a:r>
            <a:r>
              <a:rPr lang="ko-KR" altLang="en-US" dirty="0"/>
              <a:t>억달러</a:t>
            </a:r>
            <a:r>
              <a:rPr lang="en-US" altLang="ko-KR" dirty="0"/>
              <a:t>(</a:t>
            </a:r>
            <a:r>
              <a:rPr lang="ko-KR" altLang="en-US" dirty="0"/>
              <a:t>약 </a:t>
            </a:r>
            <a:r>
              <a:rPr lang="en-US" altLang="ko-KR" dirty="0"/>
              <a:t>2</a:t>
            </a:r>
            <a:r>
              <a:rPr lang="ko-KR" altLang="en-US" dirty="0"/>
              <a:t>조</a:t>
            </a:r>
            <a:r>
              <a:rPr lang="en-US" altLang="ko-KR" dirty="0"/>
              <a:t>5000</a:t>
            </a:r>
            <a:r>
              <a:rPr lang="ko-KR" altLang="en-US" dirty="0"/>
              <a:t>억원</a:t>
            </a:r>
            <a:r>
              <a:rPr lang="en-US" altLang="ko-KR" dirty="0"/>
              <a:t>)</a:t>
            </a:r>
            <a:r>
              <a:rPr lang="ko-KR" altLang="en-US" dirty="0"/>
              <a:t>에 인수했다</a:t>
            </a:r>
            <a:r>
              <a:rPr lang="en-US" altLang="ko-KR" dirty="0"/>
              <a:t>. </a:t>
            </a:r>
            <a:r>
              <a:rPr lang="ko-KR" altLang="en-US" dirty="0"/>
              <a:t>가상현실 커뮤니티 ‘</a:t>
            </a:r>
            <a:r>
              <a:rPr lang="ko-KR" altLang="en-US" u="sng" dirty="0"/>
              <a:t>페이스북 </a:t>
            </a:r>
            <a:r>
              <a:rPr lang="ko-KR" altLang="en-US" u="sng" dirty="0" err="1"/>
              <a:t>호라이즌</a:t>
            </a:r>
            <a:r>
              <a:rPr lang="ko-KR" altLang="en-US" dirty="0" err="1"/>
              <a:t>’도</a:t>
            </a:r>
            <a:r>
              <a:rPr lang="ko-KR" altLang="en-US" dirty="0"/>
              <a:t> 현재 베타로 서비스 중</a:t>
            </a:r>
          </a:p>
          <a:p>
            <a:pPr marL="0" indent="0">
              <a:buNone/>
            </a:pPr>
            <a:endParaRPr lang="ko-KR" altLang="en-US" dirty="0"/>
          </a:p>
        </p:txBody>
      </p:sp>
      <p:sp>
        <p:nvSpPr>
          <p:cNvPr id="4" name="슬라이드 번호 개체 틀 3"/>
          <p:cNvSpPr>
            <a:spLocks noGrp="1"/>
          </p:cNvSpPr>
          <p:nvPr>
            <p:ph type="sldNum" sz="quarter" idx="12"/>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F63C31A5-8A3D-4B61-AF04-3A1B1530B6C3}" type="slidenum">
              <a:rPr kumimoji="0" lang="ko-KR" altLang="en-US" sz="1400" b="1" i="0" u="none" strike="noStrike" kern="1200" cap="none" spc="0" normalizeH="0" baseline="0" noProof="0" smtClean="0">
                <a:ln>
                  <a:noFill/>
                </a:ln>
                <a:solidFill>
                  <a:prstClr val="black">
                    <a:tint val="75000"/>
                  </a:prstClr>
                </a:solidFill>
                <a:effectLst>
                  <a:outerShdw blurRad="38100" dist="38100" dir="2700000" algn="tl">
                    <a:srgbClr val="000000">
                      <a:alpha val="43137"/>
                    </a:srgbClr>
                  </a:outerShdw>
                </a:effectLst>
                <a:uLnTx/>
                <a:uFillTx/>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5</a:t>
            </a:fld>
            <a:endParaRPr kumimoji="0" lang="ko-KR" altLang="en-US" sz="1400" b="1" i="0" u="none" strike="noStrike" kern="1200" cap="none" spc="0" normalizeH="0" baseline="0" noProof="0" dirty="0">
              <a:ln>
                <a:noFill/>
              </a:ln>
              <a:solidFill>
                <a:prstClr val="black">
                  <a:tint val="75000"/>
                </a:prstClr>
              </a:solidFill>
              <a:effectLst>
                <a:outerShdw blurRad="38100" dist="38100" dir="2700000" algn="tl">
                  <a:srgbClr val="000000">
                    <a:alpha val="43137"/>
                  </a:srgbClr>
                </a:outerShdw>
              </a:effectLst>
              <a:uLnTx/>
              <a:uFillTx/>
              <a:ea typeface="맑은 고딕" panose="020B0503020000020004" pitchFamily="50" charset="-127"/>
              <a:cs typeface="+mn-cs"/>
            </a:endParaRPr>
          </a:p>
        </p:txBody>
      </p:sp>
    </p:spTree>
    <p:extLst>
      <p:ext uri="{BB962C8B-B14F-4D97-AF65-F5344CB8AC3E}">
        <p14:creationId xmlns:p14="http://schemas.microsoft.com/office/powerpoint/2010/main" val="394514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2227"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200" b="1" i="1" dirty="0">
                <a:solidFill>
                  <a:srgbClr val="000000"/>
                </a:solidFill>
              </a:rPr>
              <a:t>TCP/IP</a:t>
            </a:r>
          </a:p>
          <a:p>
            <a:pPr eaLnBrk="1" hangingPunct="1">
              <a:lnSpc>
                <a:spcPct val="80000"/>
              </a:lnSpc>
              <a:defRPr/>
            </a:pPr>
            <a:r>
              <a:rPr lang="en-US" sz="2100" dirty="0">
                <a:solidFill>
                  <a:srgbClr val="000000"/>
                </a:solidFill>
              </a:rPr>
              <a:t>The protocol (i.e., set of rules) for communicating over the ARPANET became known as </a:t>
            </a:r>
            <a:r>
              <a:rPr lang="en-US" sz="2100" dirty="0">
                <a:solidFill>
                  <a:srgbClr val="0000FF"/>
                </a:solidFill>
              </a:rPr>
              <a:t>TCP</a:t>
            </a:r>
            <a:r>
              <a:rPr lang="en-US" sz="2100" dirty="0">
                <a:solidFill>
                  <a:srgbClr val="000000"/>
                </a:solidFill>
              </a:rPr>
              <a:t>—the</a:t>
            </a:r>
            <a:r>
              <a:rPr lang="en-US" sz="2100" dirty="0">
                <a:solidFill>
                  <a:srgbClr val="0000FF"/>
                </a:solidFill>
              </a:rPr>
              <a:t> Transmission Control Protocol</a:t>
            </a:r>
            <a:r>
              <a:rPr lang="en-US" sz="2100" dirty="0">
                <a:solidFill>
                  <a:srgbClr val="000000"/>
                </a:solidFill>
              </a:rPr>
              <a:t>. </a:t>
            </a:r>
          </a:p>
          <a:p>
            <a:pPr eaLnBrk="1" hangingPunct="1">
              <a:lnSpc>
                <a:spcPct val="80000"/>
              </a:lnSpc>
              <a:defRPr/>
            </a:pPr>
            <a:r>
              <a:rPr lang="en-US" sz="2100" dirty="0">
                <a:solidFill>
                  <a:srgbClr val="000000"/>
                </a:solidFill>
              </a:rPr>
              <a:t>TCP ensured that messages were properly routed from sender to receiver and that they arrived intact.</a:t>
            </a:r>
          </a:p>
          <a:p>
            <a:pPr eaLnBrk="1" hangingPunct="1">
              <a:lnSpc>
                <a:spcPct val="80000"/>
              </a:lnSpc>
              <a:defRPr/>
            </a:pPr>
            <a:r>
              <a:rPr lang="en-US" sz="2100" dirty="0">
                <a:solidFill>
                  <a:srgbClr val="000000"/>
                </a:solidFill>
              </a:rPr>
              <a:t>As the Internet evolved, organizations worldwide were implementing their own networks for both </a:t>
            </a:r>
            <a:r>
              <a:rPr lang="en-US" sz="2100" dirty="0" err="1">
                <a:solidFill>
                  <a:srgbClr val="000000"/>
                </a:solidFill>
              </a:rPr>
              <a:t>intraorganization</a:t>
            </a:r>
            <a:r>
              <a:rPr lang="en-US" sz="2100" dirty="0">
                <a:solidFill>
                  <a:srgbClr val="000000"/>
                </a:solidFill>
              </a:rPr>
              <a:t> (i.e., within the organization) and </a:t>
            </a:r>
            <a:r>
              <a:rPr lang="en-US" sz="2100" dirty="0" err="1">
                <a:solidFill>
                  <a:srgbClr val="000000"/>
                </a:solidFill>
              </a:rPr>
              <a:t>interorganization</a:t>
            </a:r>
            <a:r>
              <a:rPr lang="en-US" sz="2100" dirty="0">
                <a:solidFill>
                  <a:srgbClr val="000000"/>
                </a:solidFill>
              </a:rPr>
              <a:t> (i.e., between organizations) communications. </a:t>
            </a:r>
          </a:p>
          <a:p>
            <a:pPr eaLnBrk="1" hangingPunct="1">
              <a:lnSpc>
                <a:spcPct val="80000"/>
              </a:lnSpc>
              <a:defRPr/>
            </a:pPr>
            <a:r>
              <a:rPr lang="en-US" sz="2100" dirty="0">
                <a:solidFill>
                  <a:srgbClr val="000000"/>
                </a:solidFill>
              </a:rPr>
              <a:t>One challenge was to get these different networks to communicate.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6323"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ARPA accomplished this with the development of </a:t>
            </a:r>
            <a:r>
              <a:rPr lang="en-US" altLang="ko-KR" sz="2100">
                <a:solidFill>
                  <a:srgbClr val="0000FF"/>
                </a:solidFill>
                <a:ea typeface="굴림" panose="020B0600000101010101" pitchFamily="50" charset="-127"/>
              </a:rPr>
              <a:t>IP</a:t>
            </a:r>
            <a:r>
              <a:rPr lang="en-US" altLang="ko-KR" sz="2100">
                <a:solidFill>
                  <a:srgbClr val="000000"/>
                </a:solidFill>
                <a:ea typeface="굴림" panose="020B0600000101010101" pitchFamily="50" charset="-127"/>
              </a:rPr>
              <a:t>—the</a:t>
            </a:r>
            <a:r>
              <a:rPr lang="en-US" altLang="ko-KR" sz="2100" i="1">
                <a:solidFill>
                  <a:srgbClr val="000000"/>
                </a:solidFill>
                <a:ea typeface="굴림" panose="020B0600000101010101" pitchFamily="50" charset="-127"/>
              </a:rPr>
              <a:t> </a:t>
            </a:r>
            <a:r>
              <a:rPr lang="en-US" altLang="ko-KR" sz="2100">
                <a:solidFill>
                  <a:srgbClr val="0000FF"/>
                </a:solidFill>
                <a:ea typeface="굴림" panose="020B0600000101010101" pitchFamily="50" charset="-127"/>
              </a:rPr>
              <a:t>Internet Protocol</a:t>
            </a:r>
            <a:r>
              <a:rPr lang="en-US" altLang="ko-KR" sz="2100">
                <a:solidFill>
                  <a:srgbClr val="000000"/>
                </a:solidFill>
                <a:ea typeface="굴림" panose="020B0600000101010101" pitchFamily="50" charset="-127"/>
              </a:rPr>
              <a:t>, truly creating a </a:t>
            </a:r>
            <a:r>
              <a:rPr lang="en-US" altLang="ko-KR" sz="2100">
                <a:solidFill>
                  <a:srgbClr val="0000FF"/>
                </a:solidFill>
                <a:ea typeface="굴림" panose="020B0600000101010101" pitchFamily="50" charset="-127"/>
              </a:rPr>
              <a:t>network of networks,</a:t>
            </a:r>
            <a:r>
              <a:rPr lang="en-US" altLang="ko-KR" sz="2100">
                <a:solidFill>
                  <a:srgbClr val="000000"/>
                </a:solidFill>
                <a:ea typeface="굴림" panose="020B0600000101010101" pitchFamily="50" charset="-127"/>
              </a:rPr>
              <a:t> the current architecture of the Internet. </a:t>
            </a:r>
          </a:p>
          <a:p>
            <a:pPr eaLnBrk="1" hangingPunct="1">
              <a:lnSpc>
                <a:spcPct val="80000"/>
              </a:lnSpc>
            </a:pPr>
            <a:r>
              <a:rPr lang="en-US" altLang="ko-KR" sz="2100">
                <a:solidFill>
                  <a:srgbClr val="000000"/>
                </a:solidFill>
                <a:ea typeface="굴림" panose="020B0600000101010101" pitchFamily="50" charset="-127"/>
              </a:rPr>
              <a:t>The combined set of protocols is now commonly called </a:t>
            </a:r>
            <a:r>
              <a:rPr lang="en-US" altLang="ko-KR" sz="2100">
                <a:solidFill>
                  <a:srgbClr val="0000FF"/>
                </a:solidFill>
                <a:ea typeface="굴림" panose="020B0600000101010101" pitchFamily="50" charset="-127"/>
              </a:rPr>
              <a:t>TCP/IP</a:t>
            </a:r>
            <a:r>
              <a:rPr lang="en-US" altLang="ko-KR" sz="2100">
                <a:solidFill>
                  <a:srgbClr val="000000"/>
                </a:solidFill>
                <a:ea typeface="굴림" panose="020B0600000101010101" pitchFamily="50" charset="-127"/>
              </a:rPr>
              <a:t>. </a:t>
            </a:r>
          </a:p>
          <a:p>
            <a:pPr eaLnBrk="1" hangingPunct="1">
              <a:lnSpc>
                <a:spcPct val="80000"/>
              </a:lnSpc>
            </a:pPr>
            <a:r>
              <a:rPr lang="en-US" altLang="ko-KR" sz="2100">
                <a:solidFill>
                  <a:srgbClr val="000000"/>
                </a:solidFill>
                <a:ea typeface="굴림" panose="020B0600000101010101" pitchFamily="50" charset="-127"/>
              </a:rPr>
              <a:t>Each computer on the Internet has a unique </a:t>
            </a:r>
            <a:r>
              <a:rPr lang="en-US" altLang="ko-KR" sz="2100">
                <a:solidFill>
                  <a:srgbClr val="0000FF"/>
                </a:solidFill>
                <a:ea typeface="굴림" panose="020B0600000101010101" pitchFamily="50" charset="-127"/>
              </a:rPr>
              <a:t>IP address</a:t>
            </a:r>
            <a:r>
              <a:rPr lang="en-US" altLang="ko-KR" sz="2100">
                <a:solidFill>
                  <a:srgbClr val="000000"/>
                </a:solidFill>
                <a:ea typeface="굴림" panose="020B0600000101010101" pitchFamily="50" charset="-127"/>
              </a:rPr>
              <a:t>. </a:t>
            </a:r>
          </a:p>
          <a:p>
            <a:pPr eaLnBrk="1" hangingPunct="1">
              <a:lnSpc>
                <a:spcPct val="80000"/>
              </a:lnSpc>
            </a:pPr>
            <a:r>
              <a:rPr lang="en-US" altLang="ko-KR" sz="2100">
                <a:solidFill>
                  <a:srgbClr val="000000"/>
                </a:solidFill>
                <a:ea typeface="굴림" panose="020B0600000101010101" pitchFamily="50" charset="-127"/>
              </a:rPr>
              <a:t>The current IP standard, Internet Protocol version 4 (IPv4), has been in use since 1984 and will soon run out of possible addresses. </a:t>
            </a:r>
          </a:p>
          <a:p>
            <a:pPr eaLnBrk="1" hangingPunct="1">
              <a:lnSpc>
                <a:spcPct val="80000"/>
              </a:lnSpc>
            </a:pPr>
            <a:r>
              <a:rPr lang="en-US" altLang="ko-KR" sz="2100">
                <a:solidFill>
                  <a:srgbClr val="0000FF"/>
                </a:solidFill>
                <a:ea typeface="굴림" panose="020B0600000101010101" pitchFamily="50" charset="-127"/>
              </a:rPr>
              <a:t>IPv6</a:t>
            </a:r>
            <a:r>
              <a:rPr lang="en-US" altLang="ko-KR" sz="2100">
                <a:solidFill>
                  <a:srgbClr val="000000"/>
                </a:solidFill>
                <a:ea typeface="굴림" panose="020B0600000101010101" pitchFamily="50" charset="-127"/>
              </a:rPr>
              <a:t> is just starting to be deployed. It features enhanced security and a new addressing scheme, hugely expanding the number of IP addresses available so that we will not run out of IP addresses in the forseeable future.</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4275" name="Text Placeholder 2"/>
          <p:cNvSpPr>
            <a:spLocks noGrp="1"/>
          </p:cNvSpPr>
          <p:nvPr>
            <p:ph type="body" idx="1"/>
          </p:nvPr>
        </p:nvSpPr>
        <p:spPr/>
        <p:txBody>
          <a:bodyPr/>
          <a:lstStyle/>
          <a:p>
            <a:pPr marL="136525" indent="0" eaLnBrk="1" hangingPunct="1">
              <a:lnSpc>
                <a:spcPct val="90000"/>
              </a:lnSpc>
              <a:buFont typeface="Verdana" pitchFamily="34" charset="0"/>
              <a:buNone/>
              <a:defRPr/>
            </a:pPr>
            <a:r>
              <a:rPr lang="en-US" b="1" i="1" dirty="0">
                <a:solidFill>
                  <a:srgbClr val="000000"/>
                </a:solidFill>
              </a:rPr>
              <a:t>Explosive Growth</a:t>
            </a:r>
          </a:p>
          <a:p>
            <a:pPr eaLnBrk="1" hangingPunct="1">
              <a:lnSpc>
                <a:spcPct val="90000"/>
              </a:lnSpc>
              <a:defRPr/>
            </a:pPr>
            <a:r>
              <a:rPr lang="en-US" dirty="0">
                <a:solidFill>
                  <a:srgbClr val="000000"/>
                </a:solidFill>
              </a:rPr>
              <a:t>Initially, Internet use was limited to universities and research institutions; then the military began using it intensively. </a:t>
            </a:r>
          </a:p>
          <a:p>
            <a:pPr eaLnBrk="1" hangingPunct="1">
              <a:lnSpc>
                <a:spcPct val="90000"/>
              </a:lnSpc>
              <a:defRPr/>
            </a:pPr>
            <a:r>
              <a:rPr lang="en-US" dirty="0">
                <a:solidFill>
                  <a:srgbClr val="000000"/>
                </a:solidFill>
              </a:rPr>
              <a:t>Eventually, the government decided to allow access to the Internet for commercial purposes. </a:t>
            </a:r>
          </a:p>
          <a:p>
            <a:pPr eaLnBrk="1" hangingPunct="1">
              <a:lnSpc>
                <a:spcPct val="90000"/>
              </a:lnSpc>
              <a:defRPr/>
            </a:pPr>
            <a:r>
              <a:rPr lang="en-US" dirty="0">
                <a:solidFill>
                  <a:srgbClr val="0000FF"/>
                </a:solidFill>
              </a:rPr>
              <a:t>Bandwidth</a:t>
            </a:r>
            <a:r>
              <a:rPr lang="en-US" dirty="0">
                <a:solidFill>
                  <a:srgbClr val="000000"/>
                </a:solidFill>
              </a:rPr>
              <a:t> (i.e., the information-carrying capacity) on the Internet’s is increasing rapidly as costs dramatically decline.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5299"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1700" b="1" i="1" dirty="0">
                <a:solidFill>
                  <a:srgbClr val="000000"/>
                </a:solidFill>
              </a:rPr>
              <a:t>World Wide Web, HTML, HTTP</a:t>
            </a:r>
          </a:p>
          <a:p>
            <a:pPr eaLnBrk="1" hangingPunct="1">
              <a:lnSpc>
                <a:spcPct val="80000"/>
              </a:lnSpc>
              <a:defRPr/>
            </a:pPr>
            <a:r>
              <a:rPr lang="en-US" sz="1500" dirty="0">
                <a:solidFill>
                  <a:srgbClr val="000000"/>
                </a:solidFill>
              </a:rPr>
              <a:t>The </a:t>
            </a:r>
            <a:r>
              <a:rPr lang="en-US" sz="1500" dirty="0">
                <a:solidFill>
                  <a:srgbClr val="0000FF"/>
                </a:solidFill>
              </a:rPr>
              <a:t>World Wide Web</a:t>
            </a:r>
            <a:r>
              <a:rPr lang="en-US" sz="1500" dirty="0">
                <a:solidFill>
                  <a:srgbClr val="000000"/>
                </a:solidFill>
              </a:rPr>
              <a:t> allows computer users to execute web-based applications and to locate and view multimedia-based documents on almost any subject over the Internet. </a:t>
            </a:r>
          </a:p>
          <a:p>
            <a:pPr eaLnBrk="1" hangingPunct="1">
              <a:lnSpc>
                <a:spcPct val="80000"/>
              </a:lnSpc>
              <a:defRPr/>
            </a:pPr>
            <a:r>
              <a:rPr lang="en-US" sz="1500" dirty="0">
                <a:solidFill>
                  <a:srgbClr val="000000"/>
                </a:solidFill>
              </a:rPr>
              <a:t>In 1989, </a:t>
            </a:r>
            <a:r>
              <a:rPr lang="en-US" sz="1500" dirty="0">
                <a:solidFill>
                  <a:srgbClr val="0000FF"/>
                </a:solidFill>
              </a:rPr>
              <a:t>Tim Berners-Lee</a:t>
            </a:r>
            <a:r>
              <a:rPr lang="en-US" sz="1500" dirty="0">
                <a:solidFill>
                  <a:srgbClr val="000000"/>
                </a:solidFill>
              </a:rPr>
              <a:t> of CERN (the European Organization for Nuclear Research) began to develop a technology for sharing information via hyperlinked text documents. </a:t>
            </a:r>
          </a:p>
          <a:p>
            <a:pPr eaLnBrk="1" hangingPunct="1">
              <a:lnSpc>
                <a:spcPct val="80000"/>
              </a:lnSpc>
              <a:defRPr/>
            </a:pPr>
            <a:r>
              <a:rPr lang="en-US" sz="1500" dirty="0">
                <a:solidFill>
                  <a:srgbClr val="000000"/>
                </a:solidFill>
              </a:rPr>
              <a:t>Berners-Lee called his invention the </a:t>
            </a:r>
            <a:r>
              <a:rPr lang="en-US" sz="1500" dirty="0" err="1">
                <a:solidFill>
                  <a:srgbClr val="0000FF"/>
                </a:solidFill>
              </a:rPr>
              <a:t>HyperText</a:t>
            </a:r>
            <a:r>
              <a:rPr lang="en-US" sz="1500" dirty="0">
                <a:solidFill>
                  <a:srgbClr val="0000FF"/>
                </a:solidFill>
              </a:rPr>
              <a:t> Markup Language</a:t>
            </a:r>
            <a:r>
              <a:rPr lang="en-US" sz="1500" dirty="0">
                <a:solidFill>
                  <a:srgbClr val="000000"/>
                </a:solidFill>
              </a:rPr>
              <a:t> (</a:t>
            </a:r>
            <a:r>
              <a:rPr lang="en-US" sz="1500" dirty="0">
                <a:solidFill>
                  <a:srgbClr val="0000FF"/>
                </a:solidFill>
              </a:rPr>
              <a:t>HTML</a:t>
            </a:r>
            <a:r>
              <a:rPr lang="en-US" sz="1500" dirty="0">
                <a:solidFill>
                  <a:srgbClr val="000000"/>
                </a:solidFill>
              </a:rPr>
              <a:t>). </a:t>
            </a:r>
          </a:p>
          <a:p>
            <a:pPr eaLnBrk="1" hangingPunct="1">
              <a:lnSpc>
                <a:spcPct val="80000"/>
              </a:lnSpc>
              <a:defRPr/>
            </a:pPr>
            <a:r>
              <a:rPr lang="en-US" sz="1500" dirty="0">
                <a:solidFill>
                  <a:srgbClr val="000000"/>
                </a:solidFill>
              </a:rPr>
              <a:t>He also wrote communication protocols to form the backbone of his new information system, which he called the World Wide Web. </a:t>
            </a:r>
          </a:p>
          <a:p>
            <a:pPr eaLnBrk="1" hangingPunct="1">
              <a:lnSpc>
                <a:spcPct val="80000"/>
              </a:lnSpc>
              <a:defRPr/>
            </a:pPr>
            <a:r>
              <a:rPr lang="en-US" sz="1500" dirty="0">
                <a:solidFill>
                  <a:srgbClr val="000000"/>
                </a:solidFill>
              </a:rPr>
              <a:t>In particular, he wrote the </a:t>
            </a:r>
            <a:r>
              <a:rPr lang="en-US" sz="1500" dirty="0">
                <a:solidFill>
                  <a:srgbClr val="0000FF"/>
                </a:solidFill>
              </a:rPr>
              <a:t>Hypertext Transfer Protocol</a:t>
            </a:r>
            <a:r>
              <a:rPr lang="en-US" sz="1500" dirty="0">
                <a:solidFill>
                  <a:srgbClr val="000000"/>
                </a:solidFill>
              </a:rPr>
              <a:t> (</a:t>
            </a:r>
            <a:r>
              <a:rPr lang="en-US" sz="1500" dirty="0">
                <a:solidFill>
                  <a:srgbClr val="0000FF"/>
                </a:solidFill>
              </a:rPr>
              <a:t>HTTP</a:t>
            </a:r>
            <a:r>
              <a:rPr lang="en-US" sz="1500" dirty="0">
                <a:solidFill>
                  <a:srgbClr val="000000"/>
                </a:solidFill>
              </a:rPr>
              <a:t>)—a communications protocol used to send information over the web. </a:t>
            </a:r>
          </a:p>
          <a:p>
            <a:pPr eaLnBrk="1" hangingPunct="1">
              <a:lnSpc>
                <a:spcPct val="80000"/>
              </a:lnSpc>
              <a:defRPr/>
            </a:pPr>
            <a:r>
              <a:rPr lang="en-US" sz="1500" dirty="0">
                <a:solidFill>
                  <a:srgbClr val="000000"/>
                </a:solidFill>
              </a:rPr>
              <a:t>The </a:t>
            </a:r>
            <a:r>
              <a:rPr lang="en-US" sz="1500" dirty="0">
                <a:solidFill>
                  <a:srgbClr val="0000FF"/>
                </a:solidFill>
              </a:rPr>
              <a:t>URL</a:t>
            </a:r>
            <a:r>
              <a:rPr lang="en-US" sz="1500" dirty="0">
                <a:solidFill>
                  <a:srgbClr val="000000"/>
                </a:solidFill>
              </a:rPr>
              <a:t> </a:t>
            </a:r>
            <a:r>
              <a:rPr lang="en-US" sz="1500" dirty="0">
                <a:solidFill>
                  <a:srgbClr val="0000FF"/>
                </a:solidFill>
              </a:rPr>
              <a:t>(Uniform Resource Locator)</a:t>
            </a:r>
            <a:r>
              <a:rPr lang="en-US" sz="1500" dirty="0">
                <a:solidFill>
                  <a:srgbClr val="000000"/>
                </a:solidFill>
              </a:rPr>
              <a:t> specifies the address (i.e., location) of the web page displayed in the browser window. </a:t>
            </a:r>
          </a:p>
          <a:p>
            <a:pPr eaLnBrk="1" hangingPunct="1">
              <a:lnSpc>
                <a:spcPct val="80000"/>
              </a:lnSpc>
              <a:defRPr/>
            </a:pPr>
            <a:r>
              <a:rPr lang="en-US" sz="1500" dirty="0">
                <a:solidFill>
                  <a:srgbClr val="000000"/>
                </a:solidFill>
              </a:rPr>
              <a:t>Each web page on the Internet is associated with a unique URL. </a:t>
            </a:r>
          </a:p>
          <a:p>
            <a:pPr eaLnBrk="1" hangingPunct="1">
              <a:lnSpc>
                <a:spcPct val="80000"/>
              </a:lnSpc>
              <a:defRPr/>
            </a:pPr>
            <a:r>
              <a:rPr lang="en-US" sz="1500" dirty="0">
                <a:solidFill>
                  <a:srgbClr val="000000"/>
                </a:solidFill>
              </a:rPr>
              <a:t>URLs usually begin with </a:t>
            </a:r>
            <a:r>
              <a:rPr lang="en-US" sz="1500" dirty="0">
                <a:solidFill>
                  <a:srgbClr val="000000"/>
                </a:solidFill>
                <a:latin typeface="Lucida Console" pitchFamily="49" charset="0"/>
              </a:rPr>
              <a:t>http://</a:t>
            </a:r>
            <a:r>
              <a:rPr lang="en-US" sz="1500" dirty="0">
                <a:solidFill>
                  <a:srgbClr val="000000"/>
                </a:solidFill>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6323"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400" b="1" i="1" dirty="0">
                <a:solidFill>
                  <a:srgbClr val="000000"/>
                </a:solidFill>
              </a:rPr>
              <a:t>HTTPS</a:t>
            </a:r>
          </a:p>
          <a:p>
            <a:pPr eaLnBrk="1" hangingPunct="1">
              <a:lnSpc>
                <a:spcPct val="80000"/>
              </a:lnSpc>
              <a:defRPr/>
            </a:pPr>
            <a:r>
              <a:rPr lang="en-US" sz="2300" dirty="0">
                <a:solidFill>
                  <a:srgbClr val="000000"/>
                </a:solidFill>
              </a:rPr>
              <a:t>URLs of websites that handle private information, such as credit card numbers, often begin with </a:t>
            </a:r>
            <a:r>
              <a:rPr lang="en-US" sz="2300" dirty="0">
                <a:solidFill>
                  <a:srgbClr val="000000"/>
                </a:solidFill>
                <a:latin typeface="Lucida Console" pitchFamily="49" charset="0"/>
              </a:rPr>
              <a:t>https://</a:t>
            </a:r>
            <a:r>
              <a:rPr lang="en-US" sz="2300" dirty="0">
                <a:solidFill>
                  <a:srgbClr val="000000"/>
                </a:solidFill>
              </a:rPr>
              <a:t>, the abbreviation for </a:t>
            </a:r>
            <a:r>
              <a:rPr lang="en-US" sz="2300" dirty="0">
                <a:solidFill>
                  <a:srgbClr val="0000FF"/>
                </a:solidFill>
              </a:rPr>
              <a:t>Hypertext Transfer Protocol Secure (HTTPS)</a:t>
            </a:r>
            <a:r>
              <a:rPr lang="en-US" sz="2300" dirty="0">
                <a:solidFill>
                  <a:srgbClr val="000000"/>
                </a:solidFill>
              </a:rPr>
              <a:t>.</a:t>
            </a:r>
          </a:p>
          <a:p>
            <a:pPr eaLnBrk="1" hangingPunct="1">
              <a:lnSpc>
                <a:spcPct val="80000"/>
              </a:lnSpc>
              <a:defRPr/>
            </a:pPr>
            <a:r>
              <a:rPr lang="en-US" sz="2300" dirty="0">
                <a:solidFill>
                  <a:srgbClr val="000000"/>
                </a:solidFill>
              </a:rPr>
              <a:t> HTTPS is the standard for transferring encrypted data on the web. </a:t>
            </a:r>
          </a:p>
          <a:p>
            <a:pPr eaLnBrk="1" hangingPunct="1">
              <a:lnSpc>
                <a:spcPct val="80000"/>
              </a:lnSpc>
              <a:defRPr/>
            </a:pPr>
            <a:r>
              <a:rPr lang="en-US" sz="2300" dirty="0">
                <a:solidFill>
                  <a:srgbClr val="000000"/>
                </a:solidFill>
              </a:rPr>
              <a:t>It combines HTTP with the Secure Sockets Layer (SSL) and the more recent Transport Layer Security (TLS) cryptographic schemes for securing communications and identification information over the web.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1.5  </a:t>
            </a:r>
            <a:r>
              <a:rPr lang="en-US">
                <a:solidFill>
                  <a:srgbClr val="3380E6"/>
                </a:solidFill>
                <a:latin typeface="Arial"/>
              </a:rPr>
              <a:t>Evolution of the Internet and World Wide Web (cont.)</a:t>
            </a:r>
          </a:p>
        </p:txBody>
      </p:sp>
      <p:sp>
        <p:nvSpPr>
          <p:cNvPr id="57347"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200" b="1" i="1" dirty="0">
                <a:solidFill>
                  <a:srgbClr val="000000"/>
                </a:solidFill>
              </a:rPr>
              <a:t>Mosaic, Netscape, Emergence of Web 2.0</a:t>
            </a:r>
          </a:p>
          <a:p>
            <a:pPr eaLnBrk="1" hangingPunct="1">
              <a:lnSpc>
                <a:spcPct val="80000"/>
              </a:lnSpc>
              <a:defRPr/>
            </a:pPr>
            <a:r>
              <a:rPr lang="en-US" sz="2100" dirty="0">
                <a:solidFill>
                  <a:srgbClr val="000000"/>
                </a:solidFill>
              </a:rPr>
              <a:t>Web use exploded with the availability in 1993 of the Mosaic browser, which featured a user-friendly graphical interface. </a:t>
            </a:r>
          </a:p>
          <a:p>
            <a:pPr eaLnBrk="1" hangingPunct="1">
              <a:lnSpc>
                <a:spcPct val="80000"/>
              </a:lnSpc>
              <a:defRPr/>
            </a:pPr>
            <a:r>
              <a:rPr lang="en-US" sz="2100" dirty="0">
                <a:solidFill>
                  <a:srgbClr val="000000"/>
                </a:solidFill>
              </a:rPr>
              <a:t>Marc Andreessen, whose team at the National Center for Supercomputing Applications (NCSA) developed Mosaic, went on to found Netscape, the company that many people credit with igniting the explosive Internet economy of the late 1990s. </a:t>
            </a:r>
          </a:p>
          <a:p>
            <a:pPr eaLnBrk="1" hangingPunct="1">
              <a:lnSpc>
                <a:spcPct val="80000"/>
              </a:lnSpc>
              <a:defRPr/>
            </a:pPr>
            <a:r>
              <a:rPr lang="en-US" sz="2100" dirty="0">
                <a:solidFill>
                  <a:srgbClr val="000000"/>
                </a:solidFill>
              </a:rPr>
              <a:t>But the “dot com” economic bust brought hard times in the early 2000s. </a:t>
            </a:r>
          </a:p>
          <a:p>
            <a:pPr eaLnBrk="1" hangingPunct="1">
              <a:lnSpc>
                <a:spcPct val="80000"/>
              </a:lnSpc>
              <a:defRPr/>
            </a:pPr>
            <a:r>
              <a:rPr lang="en-US" sz="2100" dirty="0">
                <a:solidFill>
                  <a:srgbClr val="000000"/>
                </a:solidFill>
              </a:rPr>
              <a:t>The resurgence that began in 2004 or so has been named </a:t>
            </a:r>
            <a:r>
              <a:rPr lang="en-US" sz="2100" dirty="0">
                <a:solidFill>
                  <a:srgbClr val="0000FF"/>
                </a:solidFill>
              </a:rPr>
              <a:t>Web 2.0</a:t>
            </a:r>
            <a:r>
              <a:rPr lang="en-US" sz="2100" dirty="0">
                <a:solidFill>
                  <a:srgbClr val="000000"/>
                </a:solidFill>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a:t>
            </a:r>
          </a:p>
        </p:txBody>
      </p:sp>
      <p:sp>
        <p:nvSpPr>
          <p:cNvPr id="61443"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In its simplest form, a </a:t>
            </a:r>
            <a:r>
              <a:rPr lang="en-US" altLang="ko-KR" sz="2100" i="1">
                <a:solidFill>
                  <a:srgbClr val="000000"/>
                </a:solidFill>
                <a:ea typeface="굴림" panose="020B0600000101010101" pitchFamily="50" charset="-127"/>
              </a:rPr>
              <a:t>web page</a:t>
            </a:r>
            <a:r>
              <a:rPr lang="en-US" altLang="ko-KR" sz="2100">
                <a:solidFill>
                  <a:srgbClr val="000000"/>
                </a:solidFill>
                <a:ea typeface="굴림" panose="020B0600000101010101" pitchFamily="50" charset="-127"/>
              </a:rPr>
              <a:t> is nothing more than an HTML (HyperText Markup Language) document (with the extension </a:t>
            </a:r>
            <a:r>
              <a:rPr lang="en-US" altLang="ko-KR" sz="2100">
                <a:solidFill>
                  <a:srgbClr val="000000"/>
                </a:solidFill>
                <a:latin typeface="Lucida Console" panose="020B0609040504020204" pitchFamily="49" charset="0"/>
                <a:ea typeface="굴림" panose="020B0600000101010101" pitchFamily="50" charset="-127"/>
              </a:rPr>
              <a:t>.html</a:t>
            </a:r>
            <a:r>
              <a:rPr lang="en-US" altLang="ko-KR" sz="2100">
                <a:solidFill>
                  <a:srgbClr val="000000"/>
                </a:solidFill>
                <a:ea typeface="굴림" panose="020B0600000101010101" pitchFamily="50" charset="-127"/>
              </a:rPr>
              <a:t> or </a:t>
            </a:r>
            <a:r>
              <a:rPr lang="en-US" altLang="ko-KR" sz="2100">
                <a:solidFill>
                  <a:srgbClr val="000000"/>
                </a:solidFill>
                <a:latin typeface="Lucida Console" panose="020B0609040504020204" pitchFamily="49" charset="0"/>
                <a:ea typeface="굴림" panose="020B0600000101010101" pitchFamily="50" charset="-127"/>
              </a:rPr>
              <a:t>.htm</a:t>
            </a:r>
            <a:r>
              <a:rPr lang="en-US" altLang="ko-KR" sz="2100">
                <a:solidFill>
                  <a:srgbClr val="000000"/>
                </a:solidFill>
                <a:ea typeface="굴림" panose="020B0600000101010101" pitchFamily="50" charset="-127"/>
              </a:rPr>
              <a:t>) that describes to a web browser the document’s content and structure. </a:t>
            </a:r>
          </a:p>
          <a:p>
            <a:pPr marL="392113" lvl="1" indent="0" eaLnBrk="1" hangingPunct="1">
              <a:lnSpc>
                <a:spcPct val="80000"/>
              </a:lnSpc>
              <a:buFont typeface="Verdana" panose="020B0604030504040204" pitchFamily="34" charset="0"/>
              <a:buNone/>
            </a:pPr>
            <a:r>
              <a:rPr lang="en-US" altLang="ko-KR" sz="1800" b="1" i="1">
                <a:solidFill>
                  <a:srgbClr val="000000"/>
                </a:solidFill>
                <a:ea typeface="굴림" panose="020B0600000101010101" pitchFamily="50" charset="-127"/>
              </a:rPr>
              <a:t>Hyperlinks </a:t>
            </a:r>
          </a:p>
          <a:p>
            <a:pPr eaLnBrk="1" hangingPunct="1">
              <a:lnSpc>
                <a:spcPct val="80000"/>
              </a:lnSpc>
            </a:pPr>
            <a:r>
              <a:rPr lang="en-US" altLang="ko-KR" sz="2100">
                <a:solidFill>
                  <a:srgbClr val="000000"/>
                </a:solidFill>
                <a:ea typeface="굴림" panose="020B0600000101010101" pitchFamily="50" charset="-127"/>
              </a:rPr>
              <a:t>HTML documents normally contain </a:t>
            </a:r>
            <a:r>
              <a:rPr lang="en-US" altLang="ko-KR" sz="2100">
                <a:solidFill>
                  <a:srgbClr val="0000FF"/>
                </a:solidFill>
                <a:ea typeface="굴림" panose="020B0600000101010101" pitchFamily="50" charset="-127"/>
              </a:rPr>
              <a:t>hyperlinks</a:t>
            </a:r>
            <a:r>
              <a:rPr lang="en-US" altLang="ko-KR" sz="2100">
                <a:solidFill>
                  <a:srgbClr val="000000"/>
                </a:solidFill>
                <a:ea typeface="굴림" panose="020B0600000101010101" pitchFamily="50" charset="-127"/>
              </a:rPr>
              <a:t>, which, when clicked, load a specified web document. </a:t>
            </a:r>
          </a:p>
          <a:p>
            <a:pPr eaLnBrk="1" hangingPunct="1">
              <a:lnSpc>
                <a:spcPct val="80000"/>
              </a:lnSpc>
            </a:pPr>
            <a:r>
              <a:rPr lang="en-US" altLang="ko-KR" sz="2100">
                <a:solidFill>
                  <a:srgbClr val="000000"/>
                </a:solidFill>
                <a:ea typeface="굴림" panose="020B0600000101010101" pitchFamily="50" charset="-127"/>
              </a:rPr>
              <a:t>Both images and text may be hyperlinked. </a:t>
            </a:r>
          </a:p>
          <a:p>
            <a:pPr eaLnBrk="1" hangingPunct="1">
              <a:lnSpc>
                <a:spcPct val="80000"/>
              </a:lnSpc>
            </a:pPr>
            <a:r>
              <a:rPr lang="en-US" altLang="ko-KR" sz="2100">
                <a:solidFill>
                  <a:srgbClr val="000000"/>
                </a:solidFill>
                <a:ea typeface="굴림" panose="020B0600000101010101" pitchFamily="50" charset="-127"/>
              </a:rPr>
              <a:t>When the user clicks a hyperlink, a </a:t>
            </a:r>
            <a:r>
              <a:rPr lang="en-US" altLang="ko-KR" sz="2100">
                <a:solidFill>
                  <a:srgbClr val="0000FF"/>
                </a:solidFill>
                <a:ea typeface="굴림" panose="020B0600000101010101" pitchFamily="50" charset="-127"/>
              </a:rPr>
              <a:t>web server</a:t>
            </a:r>
            <a:r>
              <a:rPr lang="en-US" altLang="ko-KR" sz="2100">
                <a:solidFill>
                  <a:srgbClr val="000000"/>
                </a:solidFill>
                <a:ea typeface="굴림" panose="020B0600000101010101" pitchFamily="50" charset="-127"/>
              </a:rPr>
              <a:t> locates the requested web page and sends it to the user’s web browser.</a:t>
            </a:r>
          </a:p>
          <a:p>
            <a:pPr eaLnBrk="1" hangingPunct="1">
              <a:lnSpc>
                <a:spcPct val="80000"/>
              </a:lnSpc>
            </a:pPr>
            <a:r>
              <a:rPr lang="en-US" altLang="ko-KR" sz="2100">
                <a:solidFill>
                  <a:srgbClr val="000000"/>
                </a:solidFill>
                <a:ea typeface="굴림" panose="020B0600000101010101" pitchFamily="50" charset="-127"/>
              </a:rPr>
              <a:t> Similarly, the user can type the </a:t>
            </a:r>
            <a:r>
              <a:rPr lang="en-US" altLang="ko-KR" sz="2100" i="1">
                <a:solidFill>
                  <a:srgbClr val="000000"/>
                </a:solidFill>
                <a:ea typeface="굴림" panose="020B0600000101010101" pitchFamily="50" charset="-127"/>
              </a:rPr>
              <a:t>address of a web page</a:t>
            </a:r>
            <a:r>
              <a:rPr lang="en-US" altLang="ko-KR" sz="2100">
                <a:solidFill>
                  <a:srgbClr val="000000"/>
                </a:solidFill>
                <a:ea typeface="굴림" panose="020B0600000101010101" pitchFamily="50" charset="-127"/>
              </a:rPr>
              <a:t> into the browser’s </a:t>
            </a:r>
            <a:r>
              <a:rPr lang="en-US" altLang="ko-KR" sz="2100" i="1">
                <a:solidFill>
                  <a:srgbClr val="000000"/>
                </a:solidFill>
                <a:ea typeface="굴림" panose="020B0600000101010101" pitchFamily="50" charset="-127"/>
              </a:rPr>
              <a:t>address field</a:t>
            </a:r>
            <a:r>
              <a:rPr lang="en-US" altLang="ko-KR" sz="2100">
                <a:solidFill>
                  <a:srgbClr val="000000"/>
                </a:solidFill>
                <a:ea typeface="굴림" panose="020B0600000101010101" pitchFamily="50" charset="-127"/>
              </a:rPr>
              <a:t> and press </a:t>
            </a:r>
            <a:r>
              <a:rPr lang="en-US" altLang="ko-KR" sz="2100" i="1">
                <a:solidFill>
                  <a:srgbClr val="000000"/>
                </a:solidFill>
                <a:ea typeface="굴림" panose="020B0600000101010101" pitchFamily="50" charset="-127"/>
              </a:rPr>
              <a:t>Enter</a:t>
            </a:r>
            <a:r>
              <a:rPr lang="en-US" altLang="ko-KR" sz="2100">
                <a:solidFill>
                  <a:srgbClr val="000000"/>
                </a:solidFill>
                <a:ea typeface="굴림" panose="020B0600000101010101" pitchFamily="50" charset="-127"/>
              </a:rPr>
              <a:t> to view the specified page.</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2467"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Hyperlinks can reference other web pages, e-mail addresses, files and more. </a:t>
            </a:r>
          </a:p>
          <a:p>
            <a:pPr eaLnBrk="1" hangingPunct="1">
              <a:lnSpc>
                <a:spcPct val="80000"/>
              </a:lnSpc>
            </a:pPr>
            <a:r>
              <a:rPr lang="en-US" altLang="ko-KR" sz="2500">
                <a:solidFill>
                  <a:srgbClr val="000000"/>
                </a:solidFill>
                <a:ea typeface="굴림" panose="020B0600000101010101" pitchFamily="50" charset="-127"/>
              </a:rPr>
              <a:t>If a hyperlink’s URL is in the form </a:t>
            </a:r>
            <a:r>
              <a:rPr lang="en-US" altLang="ko-KR" sz="2500">
                <a:solidFill>
                  <a:srgbClr val="000000"/>
                </a:solidFill>
                <a:latin typeface="Lucida Console" panose="020B0609040504020204" pitchFamily="49" charset="0"/>
                <a:ea typeface="굴림" panose="020B0600000101010101" pitchFamily="50" charset="-127"/>
              </a:rPr>
              <a:t>mailto:</a:t>
            </a:r>
            <a:r>
              <a:rPr lang="en-US" altLang="ko-KR" sz="2500" i="1">
                <a:solidFill>
                  <a:srgbClr val="000000"/>
                </a:solidFill>
                <a:ea typeface="굴림" panose="020B0600000101010101" pitchFamily="50" charset="-127"/>
              </a:rPr>
              <a:t>emailAddress</a:t>
            </a:r>
            <a:r>
              <a:rPr lang="en-US" altLang="ko-KR" sz="2500">
                <a:solidFill>
                  <a:srgbClr val="000000"/>
                </a:solidFill>
                <a:ea typeface="굴림" panose="020B0600000101010101" pitchFamily="50" charset="-127"/>
              </a:rPr>
              <a:t>, clicking the link loads your default e-mail program and opens a </a:t>
            </a:r>
            <a:r>
              <a:rPr lang="en-US" altLang="ko-KR" sz="2500">
                <a:solidFill>
                  <a:srgbClr val="0000FF"/>
                </a:solidFill>
                <a:ea typeface="굴림" panose="020B0600000101010101" pitchFamily="50" charset="-127"/>
              </a:rPr>
              <a:t>message window</a:t>
            </a:r>
            <a:r>
              <a:rPr lang="en-US" altLang="ko-KR" sz="2500">
                <a:solidFill>
                  <a:srgbClr val="000000"/>
                </a:solidFill>
                <a:ea typeface="굴림" panose="020B0600000101010101" pitchFamily="50" charset="-127"/>
              </a:rPr>
              <a:t> addressed to the specified e-mail address. </a:t>
            </a:r>
          </a:p>
          <a:p>
            <a:pPr eaLnBrk="1" hangingPunct="1">
              <a:lnSpc>
                <a:spcPct val="80000"/>
              </a:lnSpc>
            </a:pPr>
            <a:r>
              <a:rPr lang="en-US" altLang="ko-KR" sz="2500">
                <a:solidFill>
                  <a:srgbClr val="000000"/>
                </a:solidFill>
                <a:ea typeface="굴림" panose="020B0600000101010101" pitchFamily="50" charset="-127"/>
              </a:rPr>
              <a:t>If a hyperlink references a file that the browser is incapable of displaying, the browser prepares to </a:t>
            </a:r>
            <a:r>
              <a:rPr lang="en-US" altLang="ko-KR" sz="2500">
                <a:solidFill>
                  <a:srgbClr val="0000FF"/>
                </a:solidFill>
                <a:ea typeface="굴림" panose="020B0600000101010101" pitchFamily="50" charset="-127"/>
              </a:rPr>
              <a:t>download</a:t>
            </a:r>
            <a:r>
              <a:rPr lang="en-US" altLang="ko-KR" sz="2500">
                <a:solidFill>
                  <a:srgbClr val="000000"/>
                </a:solidFill>
                <a:ea typeface="굴림" panose="020B0600000101010101" pitchFamily="50" charset="-127"/>
              </a:rPr>
              <a:t> the file, and generally prompts the user for information about how the file should be stored.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0419"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400" b="1" i="1" dirty="0">
                <a:solidFill>
                  <a:srgbClr val="000000"/>
                </a:solidFill>
              </a:rPr>
              <a:t>URIs and URLs</a:t>
            </a:r>
          </a:p>
          <a:p>
            <a:pPr eaLnBrk="1" hangingPunct="1">
              <a:lnSpc>
                <a:spcPct val="80000"/>
              </a:lnSpc>
              <a:defRPr/>
            </a:pPr>
            <a:r>
              <a:rPr lang="en-US" sz="2300" i="1" dirty="0">
                <a:solidFill>
                  <a:srgbClr val="000000"/>
                </a:solidFill>
              </a:rPr>
              <a:t>URIs (Uniform Resource Identifiers)</a:t>
            </a:r>
            <a:r>
              <a:rPr lang="en-US" sz="2300" dirty="0">
                <a:solidFill>
                  <a:srgbClr val="000000"/>
                </a:solidFill>
              </a:rPr>
              <a:t> identify resources on the Internet. </a:t>
            </a:r>
          </a:p>
          <a:p>
            <a:pPr eaLnBrk="1" hangingPunct="1">
              <a:lnSpc>
                <a:spcPct val="80000"/>
              </a:lnSpc>
              <a:defRPr/>
            </a:pPr>
            <a:r>
              <a:rPr lang="en-US" sz="2300" dirty="0">
                <a:solidFill>
                  <a:srgbClr val="000000"/>
                </a:solidFill>
              </a:rPr>
              <a:t>URIs that start with </a:t>
            </a:r>
            <a:r>
              <a:rPr lang="en-US" sz="2300" dirty="0">
                <a:solidFill>
                  <a:srgbClr val="000000"/>
                </a:solidFill>
                <a:latin typeface="Lucida Console" pitchFamily="49" charset="0"/>
              </a:rPr>
              <a:t>http://</a:t>
            </a:r>
            <a:r>
              <a:rPr lang="en-US" sz="2300" dirty="0">
                <a:solidFill>
                  <a:srgbClr val="000000"/>
                </a:solidFill>
              </a:rPr>
              <a:t> are called </a:t>
            </a:r>
            <a:r>
              <a:rPr lang="en-US" sz="2300" i="1" dirty="0">
                <a:solidFill>
                  <a:srgbClr val="000000"/>
                </a:solidFill>
              </a:rPr>
              <a:t>URLs (Uniform Resource Locators)</a:t>
            </a:r>
            <a:r>
              <a:rPr lang="en-US" sz="2300" dirty="0">
                <a:solidFill>
                  <a:srgbClr val="000000"/>
                </a:solidFill>
              </a:rPr>
              <a:t>. </a:t>
            </a:r>
          </a:p>
          <a:p>
            <a:pPr marL="136525" indent="0" eaLnBrk="1" hangingPunct="1">
              <a:lnSpc>
                <a:spcPct val="80000"/>
              </a:lnSpc>
              <a:buFont typeface="Verdana" pitchFamily="34" charset="0"/>
              <a:buNone/>
              <a:defRPr/>
            </a:pPr>
            <a:r>
              <a:rPr lang="en-US" sz="2400" b="1" i="1" dirty="0">
                <a:solidFill>
                  <a:srgbClr val="000000"/>
                </a:solidFill>
              </a:rPr>
              <a:t>Parts of a URL</a:t>
            </a:r>
          </a:p>
          <a:p>
            <a:pPr eaLnBrk="1" hangingPunct="1">
              <a:lnSpc>
                <a:spcPct val="80000"/>
              </a:lnSpc>
              <a:defRPr/>
            </a:pPr>
            <a:r>
              <a:rPr lang="en-US" sz="2300" dirty="0">
                <a:solidFill>
                  <a:srgbClr val="000000"/>
                </a:solidFill>
              </a:rPr>
              <a:t>A URL contains information that directs a browser to the resource that the user wishes to access. </a:t>
            </a:r>
          </a:p>
          <a:p>
            <a:pPr eaLnBrk="1" hangingPunct="1">
              <a:lnSpc>
                <a:spcPct val="80000"/>
              </a:lnSpc>
              <a:defRPr/>
            </a:pPr>
            <a:r>
              <a:rPr lang="en-US" sz="2300" dirty="0">
                <a:solidFill>
                  <a:srgbClr val="000000"/>
                </a:solidFill>
              </a:rPr>
              <a:t>Web servers make such resources available to web clients. </a:t>
            </a:r>
          </a:p>
          <a:p>
            <a:pPr eaLnBrk="1" hangingPunct="1">
              <a:lnSpc>
                <a:spcPct val="80000"/>
              </a:lnSpc>
              <a:defRPr/>
            </a:pPr>
            <a:r>
              <a:rPr lang="en-US" sz="2300" dirty="0">
                <a:solidFill>
                  <a:srgbClr val="000000"/>
                </a:solidFill>
              </a:rPr>
              <a:t>Popular web servers include Apache’s HTTP Server and Microsoft’s Internet Information Services (IIS).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4515"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Let’s examine the components of the URL</a:t>
            </a:r>
          </a:p>
          <a:p>
            <a:pPr lvl="2" eaLnBrk="1" hangingPunct="1">
              <a:lnSpc>
                <a:spcPct val="80000"/>
              </a:lnSpc>
            </a:pPr>
            <a:r>
              <a:rPr lang="en-US" altLang="ko-KR" sz="1500">
                <a:solidFill>
                  <a:srgbClr val="000000"/>
                </a:solidFill>
                <a:latin typeface="Lucida Console" panose="020B0609040504020204" pitchFamily="49" charset="0"/>
                <a:ea typeface="굴림" panose="020B0600000101010101" pitchFamily="50" charset="-127"/>
              </a:rPr>
              <a:t>http://www.deitel.com/books/downloads.html</a:t>
            </a:r>
          </a:p>
          <a:p>
            <a:pPr eaLnBrk="1" hangingPunct="1">
              <a:lnSpc>
                <a:spcPct val="80000"/>
              </a:lnSpc>
            </a:pPr>
            <a:r>
              <a:rPr lang="en-US" altLang="ko-KR" sz="1900">
                <a:solidFill>
                  <a:srgbClr val="000000"/>
                </a:solidFill>
                <a:ea typeface="굴림" panose="020B0600000101010101" pitchFamily="50" charset="-127"/>
              </a:rPr>
              <a:t>The text </a:t>
            </a:r>
            <a:r>
              <a:rPr lang="en-US" altLang="ko-KR" sz="1900">
                <a:solidFill>
                  <a:srgbClr val="000000"/>
                </a:solidFill>
                <a:latin typeface="Lucida Console" panose="020B0609040504020204" pitchFamily="49" charset="0"/>
                <a:ea typeface="굴림" panose="020B0600000101010101" pitchFamily="50" charset="-127"/>
              </a:rPr>
              <a:t>http://</a:t>
            </a:r>
            <a:r>
              <a:rPr lang="en-US" altLang="ko-KR" sz="1900">
                <a:solidFill>
                  <a:srgbClr val="000000"/>
                </a:solidFill>
                <a:ea typeface="굴림" panose="020B0600000101010101" pitchFamily="50" charset="-127"/>
              </a:rPr>
              <a:t> indicates that the HyperText Transfer Protocol (HTTP) should be used to obtain the resource. </a:t>
            </a:r>
          </a:p>
          <a:p>
            <a:pPr eaLnBrk="1" hangingPunct="1">
              <a:lnSpc>
                <a:spcPct val="80000"/>
              </a:lnSpc>
            </a:pPr>
            <a:r>
              <a:rPr lang="en-US" altLang="ko-KR" sz="1900">
                <a:solidFill>
                  <a:srgbClr val="000000"/>
                </a:solidFill>
                <a:ea typeface="굴림" panose="020B0600000101010101" pitchFamily="50" charset="-127"/>
              </a:rPr>
              <a:t>Next in the URL is the server’s fully qualified </a:t>
            </a:r>
            <a:r>
              <a:rPr lang="en-US" altLang="ko-KR" sz="1900">
                <a:solidFill>
                  <a:srgbClr val="0000FF"/>
                </a:solidFill>
                <a:ea typeface="굴림" panose="020B0600000101010101" pitchFamily="50" charset="-127"/>
              </a:rPr>
              <a:t>hostname</a:t>
            </a:r>
            <a:r>
              <a:rPr lang="en-US" altLang="ko-KR" sz="1900">
                <a:solidFill>
                  <a:srgbClr val="000000"/>
                </a:solidFill>
                <a:ea typeface="굴림" panose="020B0600000101010101" pitchFamily="50" charset="-127"/>
              </a:rPr>
              <a:t> (for example, </a:t>
            </a:r>
            <a:r>
              <a:rPr lang="en-US" altLang="ko-KR" sz="1900">
                <a:solidFill>
                  <a:srgbClr val="000000"/>
                </a:solidFill>
                <a:latin typeface="Lucida Console" panose="020B0609040504020204" pitchFamily="49" charset="0"/>
                <a:ea typeface="굴림" panose="020B0600000101010101" pitchFamily="50" charset="-127"/>
              </a:rPr>
              <a:t>www.deitel.com</a:t>
            </a:r>
            <a:r>
              <a:rPr lang="en-US" altLang="ko-KR" sz="1900">
                <a:solidFill>
                  <a:srgbClr val="000000"/>
                </a:solidFill>
                <a:ea typeface="굴림" panose="020B0600000101010101" pitchFamily="50" charset="-127"/>
              </a:rPr>
              <a:t>)—the name of the web-server computer on which the resource resides. </a:t>
            </a:r>
          </a:p>
          <a:p>
            <a:pPr eaLnBrk="1" hangingPunct="1">
              <a:lnSpc>
                <a:spcPct val="80000"/>
              </a:lnSpc>
            </a:pPr>
            <a:r>
              <a:rPr lang="en-US" altLang="ko-KR" sz="1900">
                <a:solidFill>
                  <a:srgbClr val="000000"/>
                </a:solidFill>
                <a:ea typeface="굴림" panose="020B0600000101010101" pitchFamily="50" charset="-127"/>
              </a:rPr>
              <a:t>This computer is referred to as the </a:t>
            </a:r>
            <a:r>
              <a:rPr lang="en-US" altLang="ko-KR" sz="1900">
                <a:solidFill>
                  <a:srgbClr val="0000FF"/>
                </a:solidFill>
                <a:ea typeface="굴림" panose="020B0600000101010101" pitchFamily="50" charset="-127"/>
              </a:rPr>
              <a:t>host</a:t>
            </a:r>
            <a:r>
              <a:rPr lang="en-US" altLang="ko-KR" sz="1900">
                <a:solidFill>
                  <a:srgbClr val="000000"/>
                </a:solidFill>
                <a:ea typeface="굴림" panose="020B0600000101010101" pitchFamily="50" charset="-127"/>
              </a:rPr>
              <a:t>, because it houses and maintains resources. </a:t>
            </a:r>
          </a:p>
          <a:p>
            <a:pPr eaLnBrk="1" hangingPunct="1">
              <a:lnSpc>
                <a:spcPct val="80000"/>
              </a:lnSpc>
            </a:pPr>
            <a:r>
              <a:rPr lang="en-US" altLang="ko-KR" sz="1900">
                <a:solidFill>
                  <a:srgbClr val="000000"/>
                </a:solidFill>
                <a:ea typeface="굴림" panose="020B0600000101010101" pitchFamily="50" charset="-127"/>
              </a:rPr>
              <a:t>The hostname </a:t>
            </a:r>
            <a:r>
              <a:rPr lang="en-US" altLang="ko-KR" sz="1900">
                <a:solidFill>
                  <a:srgbClr val="000000"/>
                </a:solidFill>
                <a:latin typeface="Lucida Console" panose="020B0609040504020204" pitchFamily="49" charset="0"/>
                <a:ea typeface="굴림" panose="020B0600000101010101" pitchFamily="50" charset="-127"/>
              </a:rPr>
              <a:t>www.deitel.com</a:t>
            </a:r>
            <a:r>
              <a:rPr lang="en-US" altLang="ko-KR" sz="1900">
                <a:solidFill>
                  <a:srgbClr val="000000"/>
                </a:solidFill>
                <a:ea typeface="굴림" panose="020B0600000101010101" pitchFamily="50" charset="-127"/>
              </a:rPr>
              <a:t> is translated into an </a:t>
            </a:r>
            <a:r>
              <a:rPr lang="en-US" altLang="ko-KR" sz="1900">
                <a:solidFill>
                  <a:srgbClr val="0000FF"/>
                </a:solidFill>
                <a:ea typeface="굴림" panose="020B0600000101010101" pitchFamily="50" charset="-127"/>
              </a:rPr>
              <a:t>IP (Internet Protocol) address</a:t>
            </a:r>
            <a:r>
              <a:rPr lang="en-US" altLang="ko-KR" sz="1900">
                <a:solidFill>
                  <a:srgbClr val="000000"/>
                </a:solidFill>
                <a:ea typeface="굴림" panose="020B0600000101010101" pitchFamily="50" charset="-127"/>
              </a:rPr>
              <a:t>—a numerical value that uniquely identifies the server on the Internet. </a:t>
            </a:r>
          </a:p>
          <a:p>
            <a:pPr eaLnBrk="1" hangingPunct="1">
              <a:lnSpc>
                <a:spcPct val="80000"/>
              </a:lnSpc>
            </a:pPr>
            <a:r>
              <a:rPr lang="en-US" altLang="ko-KR" sz="1900">
                <a:solidFill>
                  <a:srgbClr val="000000"/>
                </a:solidFill>
                <a:ea typeface="굴림" panose="020B0600000101010101" pitchFamily="50" charset="-127"/>
              </a:rPr>
              <a:t>An Internet </a:t>
            </a:r>
            <a:r>
              <a:rPr lang="en-US" altLang="ko-KR" sz="1900">
                <a:solidFill>
                  <a:srgbClr val="0000FF"/>
                </a:solidFill>
                <a:ea typeface="굴림" panose="020B0600000101010101" pitchFamily="50" charset="-127"/>
              </a:rPr>
              <a:t>Domain Name System (DNS) server</a:t>
            </a:r>
            <a:r>
              <a:rPr lang="en-US" altLang="ko-KR" sz="1900">
                <a:solidFill>
                  <a:srgbClr val="000000"/>
                </a:solidFill>
                <a:ea typeface="굴림" panose="020B0600000101010101" pitchFamily="50" charset="-127"/>
              </a:rPr>
              <a:t> maintains a database of hostnames and their corresponding IP addresses and performs the translations automatically.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인터넷 </a:t>
            </a:r>
          </a:p>
        </p:txBody>
      </p:sp>
      <p:sp>
        <p:nvSpPr>
          <p:cNvPr id="3" name="내용 개체 틀 2"/>
          <p:cNvSpPr>
            <a:spLocks noGrp="1"/>
          </p:cNvSpPr>
          <p:nvPr>
            <p:ph idx="1"/>
          </p:nvPr>
        </p:nvSpPr>
        <p:spPr/>
        <p:txBody>
          <a:bodyPr>
            <a:normAutofit/>
          </a:bodyPr>
          <a:lstStyle/>
          <a:p>
            <a:r>
              <a:rPr lang="en-US" altLang="ko-KR" dirty="0"/>
              <a:t>1991</a:t>
            </a:r>
            <a:r>
              <a:rPr lang="ko-KR" altLang="en-US" dirty="0"/>
              <a:t>년까지 인터넷으로 사업을 하는 것은 불법</a:t>
            </a:r>
            <a:endParaRPr lang="en-US" altLang="ko-KR" dirty="0"/>
          </a:p>
          <a:p>
            <a:pPr lvl="1"/>
            <a:r>
              <a:rPr lang="ko-KR" altLang="en-US" dirty="0"/>
              <a:t>인터넷이 연결된 모든 개체가 평등한 네트워크 </a:t>
            </a:r>
            <a:endParaRPr lang="en-US" altLang="ko-KR" dirty="0"/>
          </a:p>
          <a:p>
            <a:r>
              <a:rPr lang="ko-KR" altLang="en-US" dirty="0"/>
              <a:t>인터넷의 상업화</a:t>
            </a:r>
            <a:endParaRPr lang="en-US" altLang="ko-KR" dirty="0"/>
          </a:p>
          <a:p>
            <a:pPr lvl="1"/>
            <a:r>
              <a:rPr lang="en-US" altLang="ko-KR" dirty="0"/>
              <a:t>Google</a:t>
            </a:r>
            <a:r>
              <a:rPr lang="ko-KR" altLang="en-US" dirty="0"/>
              <a:t>은 검색에서 우위를 차지하면서 경매 방식의 광고라는 새로운 돈벌이 수단을 만듦</a:t>
            </a:r>
            <a:endParaRPr lang="en-US" altLang="ko-KR" dirty="0"/>
          </a:p>
          <a:p>
            <a:pPr lvl="1"/>
            <a:r>
              <a:rPr lang="ko-KR" altLang="en-US" dirty="0"/>
              <a:t>실제 여러분이 검색</a:t>
            </a:r>
            <a:r>
              <a:rPr lang="en-US" altLang="ko-KR" dirty="0"/>
              <a:t>, </a:t>
            </a:r>
            <a:r>
              <a:rPr lang="ko-KR" altLang="en-US" dirty="0"/>
              <a:t>인터넷 응용시스템을 사용하면 모르는 사이에 </a:t>
            </a:r>
            <a:r>
              <a:rPr lang="en-US" altLang="ko-KR" dirty="0"/>
              <a:t>0.5</a:t>
            </a:r>
            <a:r>
              <a:rPr lang="ko-KR" altLang="en-US" dirty="0"/>
              <a:t>초 이내에 광고 경매가 일어남</a:t>
            </a:r>
            <a:endParaRPr lang="en-US" altLang="ko-KR" dirty="0"/>
          </a:p>
          <a:p>
            <a:pPr lvl="2"/>
            <a:r>
              <a:rPr lang="ko-KR" altLang="en-US" dirty="0"/>
              <a:t>컴퓨터</a:t>
            </a:r>
            <a:r>
              <a:rPr lang="en-US" altLang="ko-KR" dirty="0"/>
              <a:t>:</a:t>
            </a:r>
            <a:r>
              <a:rPr lang="ko-KR" altLang="en-US" dirty="0"/>
              <a:t> 우리의 과거</a:t>
            </a:r>
            <a:r>
              <a:rPr lang="en-US" altLang="ko-KR" dirty="0"/>
              <a:t>, </a:t>
            </a:r>
            <a:r>
              <a:rPr lang="ko-KR" altLang="en-US" dirty="0"/>
              <a:t>현재의 모든 정보를 바탕으로 우리의 미래를 예측</a:t>
            </a:r>
            <a:r>
              <a:rPr lang="en-US" altLang="ko-KR" dirty="0"/>
              <a:t>, </a:t>
            </a:r>
            <a:r>
              <a:rPr lang="ko-KR" altLang="en-US" dirty="0"/>
              <a:t>사려는 물건을 이 정보를 바탕으로 예측하여 광고</a:t>
            </a:r>
            <a:endParaRPr lang="en-US" altLang="ko-KR" dirty="0"/>
          </a:p>
          <a:p>
            <a:pPr lvl="2"/>
            <a:r>
              <a:rPr lang="ko-KR" altLang="en-US" dirty="0"/>
              <a:t>일반 가게는 고객</a:t>
            </a:r>
            <a:r>
              <a:rPr lang="en-US" altLang="ko-KR" dirty="0"/>
              <a:t>:</a:t>
            </a:r>
            <a:r>
              <a:rPr lang="ko-KR" altLang="en-US" dirty="0"/>
              <a:t> 그 가게에서 구매한 정보</a:t>
            </a:r>
            <a:r>
              <a:rPr lang="en-US" altLang="ko-KR" dirty="0"/>
              <a:t>(</a:t>
            </a:r>
            <a:r>
              <a:rPr lang="ko-KR" altLang="en-US" dirty="0"/>
              <a:t>그것도 모두 사용 못 함</a:t>
            </a:r>
            <a:r>
              <a:rPr lang="en-US" altLang="ko-KR" dirty="0"/>
              <a:t>)</a:t>
            </a:r>
            <a:r>
              <a:rPr lang="ko-KR" altLang="en-US" dirty="0"/>
              <a:t>을 바탕으로 예측</a:t>
            </a:r>
            <a:endParaRPr lang="en-US" altLang="ko-KR" dirty="0"/>
          </a:p>
          <a:p>
            <a:r>
              <a:rPr lang="ko-KR" altLang="en-US" dirty="0"/>
              <a:t>마태 효과</a:t>
            </a:r>
            <a:r>
              <a:rPr lang="en-US" altLang="ko-KR" dirty="0"/>
              <a:t>, </a:t>
            </a:r>
            <a:r>
              <a:rPr lang="en-US" altLang="ko-KR" dirty="0" err="1"/>
              <a:t>Zipf's</a:t>
            </a:r>
            <a:r>
              <a:rPr lang="en-US" altLang="ko-KR" dirty="0"/>
              <a:t> law</a:t>
            </a:r>
          </a:p>
          <a:p>
            <a:pPr lvl="1"/>
            <a:r>
              <a:rPr lang="ko-KR" altLang="en-US" dirty="0"/>
              <a:t>구글</a:t>
            </a:r>
            <a:r>
              <a:rPr lang="en-US" altLang="ko-KR" dirty="0"/>
              <a:t>(</a:t>
            </a:r>
            <a:r>
              <a:rPr lang="ko-KR" altLang="en-US" dirty="0"/>
              <a:t>검색의 </a:t>
            </a:r>
            <a:r>
              <a:rPr lang="en-US" altLang="ko-KR" dirty="0"/>
              <a:t>90%), </a:t>
            </a:r>
            <a:r>
              <a:rPr lang="ko-KR" altLang="en-US" dirty="0"/>
              <a:t>페이스북</a:t>
            </a:r>
            <a:r>
              <a:rPr lang="en-US" altLang="ko-KR" dirty="0"/>
              <a:t>(SNS</a:t>
            </a:r>
            <a:r>
              <a:rPr lang="ko-KR" altLang="en-US" dirty="0"/>
              <a:t>의 </a:t>
            </a:r>
            <a:r>
              <a:rPr lang="en-US" altLang="ko-KR" dirty="0"/>
              <a:t>70%), </a:t>
            </a:r>
            <a:r>
              <a:rPr lang="ko-KR" altLang="en-US" dirty="0"/>
              <a:t>아마존</a:t>
            </a:r>
            <a:r>
              <a:rPr lang="en-US" altLang="ko-KR" dirty="0"/>
              <a:t>(</a:t>
            </a:r>
            <a:r>
              <a:rPr lang="ko-KR" altLang="en-US" dirty="0"/>
              <a:t>온라인 거래의 </a:t>
            </a:r>
            <a:r>
              <a:rPr lang="en-US" altLang="ko-KR" dirty="0"/>
              <a:t>40%)</a:t>
            </a:r>
          </a:p>
          <a:p>
            <a:pPr lvl="2"/>
            <a:r>
              <a:rPr lang="ko-KR" altLang="en-US" dirty="0"/>
              <a:t>아마존 </a:t>
            </a:r>
            <a:r>
              <a:rPr lang="ko-KR" altLang="en-US" dirty="0" err="1"/>
              <a:t>베이식스</a:t>
            </a:r>
            <a:r>
              <a:rPr lang="en-US" altLang="ko-KR" dirty="0"/>
              <a:t>(</a:t>
            </a:r>
            <a:r>
              <a:rPr lang="ko-KR" altLang="en-US" dirty="0"/>
              <a:t>아마존</a:t>
            </a:r>
            <a:r>
              <a:rPr lang="en-US" altLang="ko-KR" dirty="0"/>
              <a:t>) </a:t>
            </a:r>
          </a:p>
          <a:p>
            <a:pPr lvl="1"/>
            <a:r>
              <a:rPr lang="ko-KR" altLang="en-US" dirty="0"/>
              <a:t>인수합병</a:t>
            </a:r>
            <a:r>
              <a:rPr lang="en-US" altLang="ko-KR" dirty="0"/>
              <a:t>: </a:t>
            </a:r>
            <a:r>
              <a:rPr lang="ko-KR" altLang="en-US" dirty="0"/>
              <a:t>구글 </a:t>
            </a:r>
            <a:r>
              <a:rPr lang="en-US" altLang="ko-KR" dirty="0"/>
              <a:t>200</a:t>
            </a:r>
            <a:r>
              <a:rPr lang="ko-KR" altLang="en-US" dirty="0"/>
              <a:t>개</a:t>
            </a:r>
            <a:r>
              <a:rPr lang="en-US" altLang="ko-KR" dirty="0"/>
              <a:t>, </a:t>
            </a:r>
            <a:r>
              <a:rPr lang="ko-KR" altLang="en-US" dirty="0"/>
              <a:t>아마존 </a:t>
            </a:r>
            <a:r>
              <a:rPr lang="en-US" altLang="ko-KR" dirty="0"/>
              <a:t>100</a:t>
            </a:r>
            <a:r>
              <a:rPr lang="ko-KR" altLang="en-US" dirty="0"/>
              <a:t>개</a:t>
            </a:r>
            <a:r>
              <a:rPr lang="en-US" altLang="ko-KR" dirty="0"/>
              <a:t>, </a:t>
            </a:r>
            <a:r>
              <a:rPr lang="ko-KR" altLang="en-US" dirty="0"/>
              <a:t>페이스북 </a:t>
            </a:r>
            <a:r>
              <a:rPr lang="en-US" altLang="ko-KR" dirty="0"/>
              <a:t>76</a:t>
            </a:r>
            <a:r>
              <a:rPr lang="ko-KR" altLang="en-US" dirty="0"/>
              <a:t>개</a:t>
            </a:r>
            <a:endParaRPr lang="en-US" altLang="ko-KR" dirty="0"/>
          </a:p>
          <a:p>
            <a:pPr lvl="1"/>
            <a:r>
              <a:rPr lang="ko-KR" altLang="en-US" dirty="0"/>
              <a:t>인터넷의 개방성에도 불구하고 부의 집중 현상은 더욱 심화</a:t>
            </a:r>
            <a:endParaRPr lang="en-US" altLang="ko-KR" dirty="0"/>
          </a:p>
        </p:txBody>
      </p:sp>
      <p:sp>
        <p:nvSpPr>
          <p:cNvPr id="4" name="슬라이드 번호 개체 틀 3"/>
          <p:cNvSpPr>
            <a:spLocks noGrp="1"/>
          </p:cNvSpPr>
          <p:nvPr>
            <p:ph type="sldNum" sz="quarter" idx="12"/>
          </p:nvPr>
        </p:nvSpPr>
        <p:spPr/>
        <p:txBody>
          <a:bodyPr/>
          <a:lstStyle/>
          <a:p>
            <a:fld id="{F63C31A5-8A3D-4B61-AF04-3A1B1530B6C3}" type="slidenum">
              <a:rPr lang="ko-KR" altLang="en-US" smtClean="0"/>
              <a:pPr/>
              <a:t>6</a:t>
            </a:fld>
            <a:endParaRPr lang="ko-KR" altLang="en-US" dirty="0"/>
          </a:p>
        </p:txBody>
      </p:sp>
    </p:spTree>
    <p:extLst>
      <p:ext uri="{BB962C8B-B14F-4D97-AF65-F5344CB8AC3E}">
        <p14:creationId xmlns:p14="http://schemas.microsoft.com/office/powerpoint/2010/main" val="1679601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5539"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The remainder of the URL (</a:t>
            </a:r>
            <a:r>
              <a:rPr lang="en-US" altLang="ko-KR" sz="2100">
                <a:solidFill>
                  <a:srgbClr val="000000"/>
                </a:solidFill>
                <a:latin typeface="Lucida Console" panose="020B0609040504020204" pitchFamily="49" charset="0"/>
                <a:ea typeface="굴림" panose="020B0600000101010101" pitchFamily="50" charset="-127"/>
              </a:rPr>
              <a:t>/books/downloads.html</a:t>
            </a:r>
            <a:r>
              <a:rPr lang="en-US" altLang="ko-KR" sz="2100">
                <a:solidFill>
                  <a:srgbClr val="000000"/>
                </a:solidFill>
                <a:ea typeface="굴림" panose="020B0600000101010101" pitchFamily="50" charset="-127"/>
              </a:rPr>
              <a:t>) specifies the resource’s location (</a:t>
            </a:r>
            <a:r>
              <a:rPr lang="en-US" altLang="ko-KR" sz="2100">
                <a:solidFill>
                  <a:srgbClr val="000000"/>
                </a:solidFill>
                <a:latin typeface="Lucida Console" panose="020B0609040504020204" pitchFamily="49" charset="0"/>
                <a:ea typeface="굴림" panose="020B0600000101010101" pitchFamily="50" charset="-127"/>
              </a:rPr>
              <a:t>/books</a:t>
            </a:r>
            <a:r>
              <a:rPr lang="en-US" altLang="ko-KR" sz="2100">
                <a:solidFill>
                  <a:srgbClr val="000000"/>
                </a:solidFill>
                <a:ea typeface="굴림" panose="020B0600000101010101" pitchFamily="50" charset="-127"/>
              </a:rPr>
              <a:t>) and name (</a:t>
            </a:r>
            <a:r>
              <a:rPr lang="en-US" altLang="ko-KR" sz="2100">
                <a:solidFill>
                  <a:srgbClr val="000000"/>
                </a:solidFill>
                <a:latin typeface="Lucida Console" panose="020B0609040504020204" pitchFamily="49" charset="0"/>
                <a:ea typeface="굴림" panose="020B0600000101010101" pitchFamily="50" charset="-127"/>
              </a:rPr>
              <a:t>downloads.html</a:t>
            </a:r>
            <a:r>
              <a:rPr lang="en-US" altLang="ko-KR" sz="2100">
                <a:solidFill>
                  <a:srgbClr val="000000"/>
                </a:solidFill>
                <a:ea typeface="굴림" panose="020B0600000101010101" pitchFamily="50" charset="-127"/>
              </a:rPr>
              <a:t>) on the web server. </a:t>
            </a:r>
          </a:p>
          <a:p>
            <a:pPr eaLnBrk="1" hangingPunct="1">
              <a:lnSpc>
                <a:spcPct val="80000"/>
              </a:lnSpc>
            </a:pPr>
            <a:r>
              <a:rPr lang="en-US" altLang="ko-KR" sz="2100">
                <a:solidFill>
                  <a:srgbClr val="000000"/>
                </a:solidFill>
                <a:ea typeface="굴림" panose="020B0600000101010101" pitchFamily="50" charset="-127"/>
              </a:rPr>
              <a:t>The location could represent an actual directory on the web server’s file system. For </a:t>
            </a:r>
            <a:r>
              <a:rPr lang="en-US" altLang="ko-KR" sz="2100" i="1">
                <a:solidFill>
                  <a:srgbClr val="000000"/>
                </a:solidFill>
                <a:ea typeface="굴림" panose="020B0600000101010101" pitchFamily="50" charset="-127"/>
              </a:rPr>
              <a:t>security</a:t>
            </a:r>
            <a:r>
              <a:rPr lang="en-US" altLang="ko-KR" sz="2100">
                <a:solidFill>
                  <a:srgbClr val="000000"/>
                </a:solidFill>
                <a:ea typeface="굴림" panose="020B0600000101010101" pitchFamily="50" charset="-127"/>
              </a:rPr>
              <a:t> reasons, however, the location is typically a </a:t>
            </a:r>
            <a:r>
              <a:rPr lang="en-US" altLang="ko-KR" sz="2100" i="1">
                <a:solidFill>
                  <a:srgbClr val="000000"/>
                </a:solidFill>
                <a:ea typeface="굴림" panose="020B0600000101010101" pitchFamily="50" charset="-127"/>
              </a:rPr>
              <a:t>virtual directory</a:t>
            </a:r>
            <a:r>
              <a:rPr lang="en-US" altLang="ko-KR" sz="2100">
                <a:solidFill>
                  <a:srgbClr val="000000"/>
                </a:solidFill>
                <a:ea typeface="굴림" panose="020B0600000101010101" pitchFamily="50" charset="-127"/>
              </a:rPr>
              <a:t>. </a:t>
            </a:r>
          </a:p>
          <a:p>
            <a:pPr eaLnBrk="1" hangingPunct="1">
              <a:lnSpc>
                <a:spcPct val="80000"/>
              </a:lnSpc>
            </a:pPr>
            <a:r>
              <a:rPr lang="en-US" altLang="ko-KR" sz="2100">
                <a:solidFill>
                  <a:srgbClr val="000000"/>
                </a:solidFill>
                <a:ea typeface="굴림" panose="020B0600000101010101" pitchFamily="50" charset="-127"/>
              </a:rPr>
              <a:t>The web server translates the virtual directory into a real location on the server, thus hiding the resource’s true location. </a:t>
            </a:r>
          </a:p>
          <a:p>
            <a:pPr marL="392113" lvl="1" indent="0" eaLnBrk="1" hangingPunct="1">
              <a:lnSpc>
                <a:spcPct val="80000"/>
              </a:lnSpc>
              <a:buFont typeface="Verdana" panose="020B0604030504040204" pitchFamily="34" charset="0"/>
              <a:buNone/>
            </a:pPr>
            <a:endParaRPr lang="en-US" altLang="ko-KR" sz="1800" b="1" i="1">
              <a:solidFill>
                <a:srgbClr val="000000"/>
              </a:solidFill>
              <a:ea typeface="굴림" panose="020B0600000101010101" pitchFamily="50" charset="-127"/>
            </a:endParaRPr>
          </a:p>
          <a:p>
            <a:pPr eaLnBrk="1" hangingPunct="1">
              <a:lnSpc>
                <a:spcPct val="80000"/>
              </a:lnSpc>
              <a:buFont typeface="Verdana" panose="020B0604030504040204" pitchFamily="34" charset="0"/>
              <a:buNone/>
            </a:pPr>
            <a:r>
              <a:rPr lang="en-US" altLang="ko-KR" sz="2200" b="1" i="1">
                <a:solidFill>
                  <a:srgbClr val="000000"/>
                </a:solidFill>
                <a:ea typeface="굴림" panose="020B0600000101010101" pitchFamily="50" charset="-127"/>
              </a:rPr>
              <a:t>Making a Request and Receiving a Response</a:t>
            </a:r>
          </a:p>
          <a:p>
            <a:pPr eaLnBrk="1" hangingPunct="1">
              <a:lnSpc>
                <a:spcPct val="80000"/>
              </a:lnSpc>
            </a:pPr>
            <a:r>
              <a:rPr lang="en-US" altLang="ko-KR" sz="2100">
                <a:solidFill>
                  <a:srgbClr val="000000"/>
                </a:solidFill>
                <a:ea typeface="굴림" panose="020B0600000101010101" pitchFamily="50" charset="-127"/>
              </a:rPr>
              <a:t>Figure 1.8 shows a web browser sending a request to a web server.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iw3htp5_01_Intro_Page_2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7587" name="Text Placeholder 2"/>
          <p:cNvSpPr>
            <a:spLocks noGrp="1"/>
          </p:cNvSpPr>
          <p:nvPr>
            <p:ph type="body" idx="1"/>
          </p:nvPr>
        </p:nvSpPr>
        <p:spPr/>
        <p:txBody>
          <a:bodyPr/>
          <a:lstStyle/>
          <a:p>
            <a:pPr eaLnBrk="1" hangingPunct="1">
              <a:lnSpc>
                <a:spcPct val="80000"/>
              </a:lnSpc>
            </a:pPr>
            <a:r>
              <a:rPr lang="en-US" altLang="ko-KR" sz="2300">
                <a:solidFill>
                  <a:srgbClr val="000000"/>
                </a:solidFill>
                <a:ea typeface="굴림" panose="020B0600000101010101" pitchFamily="50" charset="-127"/>
              </a:rPr>
              <a:t>In Fig. 1.8, the web browser sends an HTTP request to the server. The request (in its simplest form) is</a:t>
            </a:r>
          </a:p>
          <a:p>
            <a:pPr lvl="2" eaLnBrk="1" hangingPunct="1">
              <a:lnSpc>
                <a:spcPct val="80000"/>
              </a:lnSpc>
            </a:pPr>
            <a:r>
              <a:rPr lang="en-US" altLang="ko-KR" sz="1800">
                <a:solidFill>
                  <a:srgbClr val="000000"/>
                </a:solidFill>
                <a:latin typeface="Lucida Console" panose="020B0609040504020204" pitchFamily="49" charset="0"/>
                <a:ea typeface="굴림" panose="020B0600000101010101" pitchFamily="50" charset="-127"/>
              </a:rPr>
              <a:t>GET /books/downloads.html HTTP/1.1</a:t>
            </a:r>
          </a:p>
          <a:p>
            <a:pPr eaLnBrk="1" hangingPunct="1">
              <a:lnSpc>
                <a:spcPct val="80000"/>
              </a:lnSpc>
            </a:pPr>
            <a:r>
              <a:rPr lang="en-US" altLang="ko-KR" sz="2300">
                <a:solidFill>
                  <a:srgbClr val="000000"/>
                </a:solidFill>
                <a:ea typeface="굴림" panose="020B0600000101010101" pitchFamily="50" charset="-127"/>
              </a:rPr>
              <a:t>The word </a:t>
            </a:r>
            <a:r>
              <a:rPr lang="en-US" altLang="ko-KR" sz="2300">
                <a:solidFill>
                  <a:srgbClr val="0000FF"/>
                </a:solidFill>
                <a:ea typeface="굴림" panose="020B0600000101010101" pitchFamily="50" charset="-127"/>
              </a:rPr>
              <a:t>GET</a:t>
            </a:r>
            <a:r>
              <a:rPr lang="en-US" altLang="ko-KR" sz="2300">
                <a:solidFill>
                  <a:srgbClr val="000000"/>
                </a:solidFill>
                <a:ea typeface="굴림" panose="020B0600000101010101" pitchFamily="50" charset="-127"/>
              </a:rPr>
              <a:t> is an </a:t>
            </a:r>
            <a:r>
              <a:rPr lang="en-US" altLang="ko-KR" sz="2300">
                <a:solidFill>
                  <a:srgbClr val="0000FF"/>
                </a:solidFill>
                <a:ea typeface="굴림" panose="020B0600000101010101" pitchFamily="50" charset="-127"/>
              </a:rPr>
              <a:t>HTTP method</a:t>
            </a:r>
            <a:r>
              <a:rPr lang="en-US" altLang="ko-KR" sz="2300">
                <a:solidFill>
                  <a:srgbClr val="000000"/>
                </a:solidFill>
                <a:ea typeface="굴림" panose="020B0600000101010101" pitchFamily="50" charset="-127"/>
              </a:rPr>
              <a:t> indicating that the client wishes to obtain a resource from the server. </a:t>
            </a:r>
          </a:p>
          <a:p>
            <a:pPr eaLnBrk="1" hangingPunct="1">
              <a:lnSpc>
                <a:spcPct val="80000"/>
              </a:lnSpc>
            </a:pPr>
            <a:r>
              <a:rPr lang="en-US" altLang="ko-KR" sz="2300">
                <a:solidFill>
                  <a:srgbClr val="000000"/>
                </a:solidFill>
                <a:ea typeface="굴림" panose="020B0600000101010101" pitchFamily="50" charset="-127"/>
              </a:rPr>
              <a:t>The remainder of the request provides the path name of the resource (e.g., an HTML5 document) and the protocol’s name and version number (</a:t>
            </a:r>
            <a:r>
              <a:rPr lang="en-US" altLang="ko-KR" sz="2300">
                <a:solidFill>
                  <a:srgbClr val="000000"/>
                </a:solidFill>
                <a:latin typeface="Lucida Console" panose="020B0609040504020204" pitchFamily="49" charset="0"/>
                <a:ea typeface="굴림" panose="020B0600000101010101" pitchFamily="50" charset="-127"/>
              </a:rPr>
              <a:t>HTTP/1.1</a:t>
            </a:r>
            <a:r>
              <a:rPr lang="en-US" altLang="ko-KR" sz="2300">
                <a:solidFill>
                  <a:srgbClr val="000000"/>
                </a:solidFill>
                <a:ea typeface="굴림" panose="020B0600000101010101" pitchFamily="50" charset="-127"/>
              </a:rPr>
              <a:t>). </a:t>
            </a:r>
          </a:p>
          <a:p>
            <a:pPr eaLnBrk="1" hangingPunct="1">
              <a:lnSpc>
                <a:spcPct val="80000"/>
              </a:lnSpc>
            </a:pPr>
            <a:r>
              <a:rPr lang="en-US" altLang="ko-KR" sz="2300">
                <a:solidFill>
                  <a:srgbClr val="000000"/>
                </a:solidFill>
                <a:ea typeface="굴림" panose="020B0600000101010101" pitchFamily="50" charset="-127"/>
              </a:rPr>
              <a:t>The client’s request also contains some required and optional headers.</a:t>
            </a:r>
          </a:p>
          <a:p>
            <a:pPr eaLnBrk="1" hangingPunct="1">
              <a:lnSpc>
                <a:spcPct val="80000"/>
              </a:lnSpc>
            </a:pPr>
            <a:r>
              <a:rPr lang="en-US" altLang="ko-KR" sz="2300">
                <a:solidFill>
                  <a:srgbClr val="000000"/>
                </a:solidFill>
                <a:ea typeface="굴림" panose="020B0600000101010101" pitchFamily="50" charset="-127"/>
              </a:rPr>
              <a:t>Figure 1.9 shows the web server responding to a request.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iw3htp5_01_Intro_Page_2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9635"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The server first sends a line of text that indicates the HTTP version, followed by a numeric code and a phrase describing the status of the transaction. For example,</a:t>
            </a:r>
          </a:p>
          <a:p>
            <a:pPr lvl="2" eaLnBrk="1" hangingPunct="1">
              <a:lnSpc>
                <a:spcPct val="80000"/>
              </a:lnSpc>
            </a:pPr>
            <a:r>
              <a:rPr lang="en-US" altLang="ko-KR" sz="1500">
                <a:solidFill>
                  <a:srgbClr val="000000"/>
                </a:solidFill>
                <a:latin typeface="Lucida Console" panose="020B0609040504020204" pitchFamily="49" charset="0"/>
                <a:ea typeface="굴림" panose="020B0600000101010101" pitchFamily="50" charset="-127"/>
              </a:rPr>
              <a:t>HTTP/1.1 200 OK</a:t>
            </a:r>
          </a:p>
          <a:p>
            <a:pPr eaLnBrk="1" hangingPunct="1">
              <a:lnSpc>
                <a:spcPct val="80000"/>
              </a:lnSpc>
            </a:pPr>
            <a:r>
              <a:rPr lang="en-US" altLang="ko-KR" sz="1900">
                <a:solidFill>
                  <a:srgbClr val="000000"/>
                </a:solidFill>
                <a:ea typeface="굴림" panose="020B0600000101010101" pitchFamily="50" charset="-127"/>
              </a:rPr>
              <a:t>indicates success, whereas</a:t>
            </a:r>
          </a:p>
          <a:p>
            <a:pPr lvl="2" eaLnBrk="1" hangingPunct="1">
              <a:lnSpc>
                <a:spcPct val="80000"/>
              </a:lnSpc>
            </a:pPr>
            <a:r>
              <a:rPr lang="en-US" altLang="ko-KR" sz="1500">
                <a:solidFill>
                  <a:srgbClr val="000000"/>
                </a:solidFill>
                <a:latin typeface="Lucida Console" panose="020B0609040504020204" pitchFamily="49" charset="0"/>
                <a:ea typeface="굴림" panose="020B0600000101010101" pitchFamily="50" charset="-127"/>
              </a:rPr>
              <a:t>HTTP/1.1 404 Not found</a:t>
            </a:r>
          </a:p>
          <a:p>
            <a:pPr eaLnBrk="1" hangingPunct="1">
              <a:lnSpc>
                <a:spcPct val="80000"/>
              </a:lnSpc>
            </a:pPr>
            <a:r>
              <a:rPr lang="en-US" altLang="ko-KR" sz="1900">
                <a:solidFill>
                  <a:srgbClr val="000000"/>
                </a:solidFill>
                <a:ea typeface="굴림" panose="020B0600000101010101" pitchFamily="50" charset="-127"/>
              </a:rPr>
              <a:t>informs the client that the web server could not locate the requested resource. </a:t>
            </a:r>
          </a:p>
          <a:p>
            <a:pPr lvl="1" eaLnBrk="1" hangingPunct="1">
              <a:lnSpc>
                <a:spcPct val="80000"/>
              </a:lnSpc>
            </a:pPr>
            <a:endParaRPr lang="en-US" altLang="ko-KR" sz="1600" b="1" i="1">
              <a:solidFill>
                <a:srgbClr val="000000"/>
              </a:solidFill>
              <a:ea typeface="굴림" panose="020B0600000101010101" pitchFamily="50" charset="-127"/>
            </a:endParaRPr>
          </a:p>
          <a:p>
            <a:pPr eaLnBrk="1" hangingPunct="1">
              <a:lnSpc>
                <a:spcPct val="80000"/>
              </a:lnSpc>
              <a:buFont typeface="Verdana" panose="020B0604030504040204" pitchFamily="34" charset="0"/>
              <a:buNone/>
            </a:pPr>
            <a:r>
              <a:rPr lang="en-US" altLang="ko-KR" sz="2000" b="1" i="1">
                <a:solidFill>
                  <a:srgbClr val="000000"/>
                </a:solidFill>
                <a:ea typeface="굴림" panose="020B0600000101010101" pitchFamily="50" charset="-127"/>
              </a:rPr>
              <a:t>HTTP Headers</a:t>
            </a:r>
          </a:p>
          <a:p>
            <a:pPr eaLnBrk="1" hangingPunct="1">
              <a:lnSpc>
                <a:spcPct val="80000"/>
              </a:lnSpc>
            </a:pPr>
            <a:r>
              <a:rPr lang="en-US" altLang="ko-KR" sz="1900">
                <a:solidFill>
                  <a:srgbClr val="000000"/>
                </a:solidFill>
                <a:ea typeface="굴림" panose="020B0600000101010101" pitchFamily="50" charset="-127"/>
              </a:rPr>
              <a:t>Next, the server sends one or more </a:t>
            </a:r>
            <a:r>
              <a:rPr lang="en-US" altLang="ko-KR" sz="1900">
                <a:solidFill>
                  <a:srgbClr val="0000FF"/>
                </a:solidFill>
                <a:ea typeface="굴림" panose="020B0600000101010101" pitchFamily="50" charset="-127"/>
              </a:rPr>
              <a:t>HTTP headers</a:t>
            </a:r>
            <a:r>
              <a:rPr lang="en-US" altLang="ko-KR" sz="1900">
                <a:solidFill>
                  <a:srgbClr val="000000"/>
                </a:solidFill>
                <a:ea typeface="굴림" panose="020B0600000101010101" pitchFamily="50" charset="-127"/>
              </a:rPr>
              <a:t>, which provide additional information about the data that will be sent. </a:t>
            </a:r>
          </a:p>
          <a:p>
            <a:pPr eaLnBrk="1" hangingPunct="1">
              <a:lnSpc>
                <a:spcPct val="80000"/>
              </a:lnSpc>
            </a:pPr>
            <a:r>
              <a:rPr lang="en-US" altLang="ko-KR" sz="1900">
                <a:solidFill>
                  <a:srgbClr val="000000"/>
                </a:solidFill>
                <a:ea typeface="굴림" panose="020B0600000101010101" pitchFamily="50" charset="-127"/>
              </a:rPr>
              <a:t>In this case, the server is sending an HTML5 text document, so one HTTP header for this example would read:</a:t>
            </a:r>
          </a:p>
          <a:p>
            <a:pPr lvl="2" eaLnBrk="1" hangingPunct="1">
              <a:lnSpc>
                <a:spcPct val="80000"/>
              </a:lnSpc>
            </a:pPr>
            <a:r>
              <a:rPr lang="en-US" altLang="ko-KR" sz="1500">
                <a:solidFill>
                  <a:srgbClr val="000000"/>
                </a:solidFill>
                <a:latin typeface="Lucida Console" panose="020B0609040504020204" pitchFamily="49" charset="0"/>
                <a:ea typeface="굴림" panose="020B0600000101010101" pitchFamily="50" charset="-127"/>
              </a:rPr>
              <a:t>Content-type: text/html</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70659" name="Text Placeholder 2"/>
          <p:cNvSpPr>
            <a:spLocks noGrp="1"/>
          </p:cNvSpPr>
          <p:nvPr>
            <p:ph type="body" idx="1"/>
          </p:nvPr>
        </p:nvSpPr>
        <p:spPr/>
        <p:txBody>
          <a:bodyPr/>
          <a:lstStyle/>
          <a:p>
            <a:pPr eaLnBrk="1" hangingPunct="1">
              <a:lnSpc>
                <a:spcPct val="80000"/>
              </a:lnSpc>
            </a:pPr>
            <a:r>
              <a:rPr lang="en-US" altLang="ko-KR" sz="2100">
                <a:solidFill>
                  <a:srgbClr val="000000"/>
                </a:solidFill>
                <a:ea typeface="굴림" panose="020B0600000101010101" pitchFamily="50" charset="-127"/>
              </a:rPr>
              <a:t>The information provided in this header specifies the</a:t>
            </a:r>
            <a:r>
              <a:rPr lang="en-US" altLang="ko-KR" sz="2100">
                <a:solidFill>
                  <a:srgbClr val="0000FF"/>
                </a:solidFill>
                <a:ea typeface="굴림" panose="020B0600000101010101" pitchFamily="50" charset="-127"/>
              </a:rPr>
              <a:t> Multipurpose Internet Mail Extensions (MIME) type</a:t>
            </a:r>
            <a:r>
              <a:rPr lang="en-US" altLang="ko-KR" sz="2100">
                <a:solidFill>
                  <a:srgbClr val="000000"/>
                </a:solidFill>
                <a:ea typeface="굴림" panose="020B0600000101010101" pitchFamily="50" charset="-127"/>
              </a:rPr>
              <a:t> of the content that the server is transmitting to the browser. </a:t>
            </a:r>
          </a:p>
          <a:p>
            <a:pPr eaLnBrk="1" hangingPunct="1">
              <a:lnSpc>
                <a:spcPct val="80000"/>
              </a:lnSpc>
            </a:pPr>
            <a:r>
              <a:rPr lang="en-US" altLang="ko-KR" sz="2100">
                <a:solidFill>
                  <a:srgbClr val="000000"/>
                </a:solidFill>
                <a:ea typeface="굴림" panose="020B0600000101010101" pitchFamily="50" charset="-127"/>
              </a:rPr>
              <a:t>The MIME standard specifies data formats, which programs can use to interpret data correctly. </a:t>
            </a:r>
          </a:p>
          <a:p>
            <a:pPr eaLnBrk="1" hangingPunct="1">
              <a:lnSpc>
                <a:spcPct val="80000"/>
              </a:lnSpc>
            </a:pPr>
            <a:r>
              <a:rPr lang="en-US" altLang="ko-KR" sz="2100">
                <a:solidFill>
                  <a:srgbClr val="000000"/>
                </a:solidFill>
                <a:ea typeface="굴림" panose="020B0600000101010101" pitchFamily="50" charset="-127"/>
              </a:rPr>
              <a:t>For example, the MIME type </a:t>
            </a:r>
            <a:r>
              <a:rPr lang="en-US" altLang="ko-KR" sz="2100">
                <a:solidFill>
                  <a:srgbClr val="000000"/>
                </a:solidFill>
                <a:latin typeface="Lucida Console" panose="020B0609040504020204" pitchFamily="49" charset="0"/>
                <a:ea typeface="굴림" panose="020B0600000101010101" pitchFamily="50" charset="-127"/>
              </a:rPr>
              <a:t>text/plain</a:t>
            </a:r>
            <a:r>
              <a:rPr lang="en-US" altLang="ko-KR" sz="2100">
                <a:solidFill>
                  <a:srgbClr val="000000"/>
                </a:solidFill>
                <a:ea typeface="굴림" panose="020B0600000101010101" pitchFamily="50" charset="-127"/>
              </a:rPr>
              <a:t> indicates that the sent information is text that can be displayed directly. </a:t>
            </a:r>
          </a:p>
          <a:p>
            <a:pPr eaLnBrk="1" hangingPunct="1">
              <a:lnSpc>
                <a:spcPct val="80000"/>
              </a:lnSpc>
            </a:pPr>
            <a:r>
              <a:rPr lang="en-US" altLang="ko-KR" sz="2100">
                <a:solidFill>
                  <a:srgbClr val="000000"/>
                </a:solidFill>
                <a:ea typeface="굴림" panose="020B0600000101010101" pitchFamily="50" charset="-127"/>
              </a:rPr>
              <a:t>Similarly, the MIME type </a:t>
            </a:r>
            <a:r>
              <a:rPr lang="en-US" altLang="ko-KR" sz="2100">
                <a:solidFill>
                  <a:srgbClr val="000000"/>
                </a:solidFill>
                <a:latin typeface="Lucida Console" panose="020B0609040504020204" pitchFamily="49" charset="0"/>
                <a:ea typeface="굴림" panose="020B0600000101010101" pitchFamily="50" charset="-127"/>
              </a:rPr>
              <a:t>image/jpeg</a:t>
            </a:r>
            <a:r>
              <a:rPr lang="en-US" altLang="ko-KR" sz="2100">
                <a:solidFill>
                  <a:srgbClr val="000000"/>
                </a:solidFill>
                <a:ea typeface="굴림" panose="020B0600000101010101" pitchFamily="50" charset="-127"/>
              </a:rPr>
              <a:t> indicates that the content is a JPEG image. </a:t>
            </a:r>
          </a:p>
          <a:p>
            <a:pPr eaLnBrk="1" hangingPunct="1">
              <a:lnSpc>
                <a:spcPct val="80000"/>
              </a:lnSpc>
            </a:pPr>
            <a:r>
              <a:rPr lang="en-US" altLang="ko-KR" sz="2100">
                <a:solidFill>
                  <a:srgbClr val="000000"/>
                </a:solidFill>
                <a:ea typeface="굴림" panose="020B0600000101010101" pitchFamily="50" charset="-127"/>
              </a:rPr>
              <a:t>When the browser receives this MIME type, it attempts to display the image.</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71683" name="Text Placeholder 2"/>
          <p:cNvSpPr>
            <a:spLocks noGrp="1"/>
          </p:cNvSpPr>
          <p:nvPr>
            <p:ph type="body" idx="1"/>
          </p:nvPr>
        </p:nvSpPr>
        <p:spPr/>
        <p:txBody>
          <a:bodyPr/>
          <a:lstStyle/>
          <a:p>
            <a:pPr eaLnBrk="1" hangingPunct="1"/>
            <a:r>
              <a:rPr lang="en-US" altLang="ko-KR" sz="2500">
                <a:solidFill>
                  <a:srgbClr val="000000"/>
                </a:solidFill>
                <a:ea typeface="굴림" panose="020B0600000101010101" pitchFamily="50" charset="-127"/>
              </a:rPr>
              <a:t>The header or set of headers is followed by a blank line, which indicates to the client browser that the server is finished sending HTTP headers. </a:t>
            </a:r>
          </a:p>
          <a:p>
            <a:pPr eaLnBrk="1" hangingPunct="1"/>
            <a:r>
              <a:rPr lang="en-US" altLang="ko-KR" sz="2500">
                <a:solidFill>
                  <a:srgbClr val="000000"/>
                </a:solidFill>
                <a:ea typeface="굴림" panose="020B0600000101010101" pitchFamily="50" charset="-127"/>
              </a:rPr>
              <a:t>Finally, the server sends the contents of the requested document (</a:t>
            </a:r>
            <a:r>
              <a:rPr lang="en-US" altLang="ko-KR" sz="2500">
                <a:solidFill>
                  <a:srgbClr val="000000"/>
                </a:solidFill>
                <a:latin typeface="Lucida Console" panose="020B0609040504020204" pitchFamily="49" charset="0"/>
                <a:ea typeface="굴림" panose="020B0600000101010101" pitchFamily="50" charset="-127"/>
              </a:rPr>
              <a:t>downloads.html</a:t>
            </a:r>
            <a:r>
              <a:rPr lang="en-US" altLang="ko-KR" sz="2500">
                <a:solidFill>
                  <a:srgbClr val="000000"/>
                </a:solidFill>
                <a:ea typeface="굴림" panose="020B0600000101010101" pitchFamily="50" charset="-127"/>
              </a:rPr>
              <a:t>). </a:t>
            </a:r>
          </a:p>
          <a:p>
            <a:pPr eaLnBrk="1" hangingPunct="1"/>
            <a:r>
              <a:rPr lang="en-US" altLang="ko-KR" sz="2500">
                <a:solidFill>
                  <a:srgbClr val="000000"/>
                </a:solidFill>
                <a:ea typeface="굴림" panose="020B0600000101010101" pitchFamily="50" charset="-127"/>
              </a:rPr>
              <a:t>The client-side browser then renders (or displays) the document, which may involve additional HTTP requests to obtain associated CSS and images.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69635"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1800" b="1" i="1" dirty="0">
                <a:solidFill>
                  <a:srgbClr val="000000"/>
                </a:solidFill>
              </a:rPr>
              <a:t>HTTP </a:t>
            </a:r>
            <a:r>
              <a:rPr lang="en-US" sz="1800" b="1" i="1" dirty="0">
                <a:solidFill>
                  <a:srgbClr val="000000"/>
                </a:solidFill>
                <a:latin typeface="Lucida Console" pitchFamily="49" charset="0"/>
              </a:rPr>
              <a:t>get</a:t>
            </a:r>
            <a:r>
              <a:rPr lang="en-US" sz="1800" b="1" i="1" dirty="0">
                <a:solidFill>
                  <a:srgbClr val="000000"/>
                </a:solidFill>
              </a:rPr>
              <a:t> and </a:t>
            </a:r>
            <a:r>
              <a:rPr lang="en-US" sz="1800" b="1" i="1" dirty="0">
                <a:solidFill>
                  <a:srgbClr val="000000"/>
                </a:solidFill>
                <a:latin typeface="Lucida Console" pitchFamily="49" charset="0"/>
              </a:rPr>
              <a:t>post</a:t>
            </a:r>
            <a:r>
              <a:rPr lang="en-US" sz="1800" b="1" i="1" dirty="0">
                <a:solidFill>
                  <a:srgbClr val="000000"/>
                </a:solidFill>
              </a:rPr>
              <a:t> Requests</a:t>
            </a:r>
          </a:p>
          <a:p>
            <a:pPr eaLnBrk="1" hangingPunct="1">
              <a:lnSpc>
                <a:spcPct val="80000"/>
              </a:lnSpc>
              <a:defRPr/>
            </a:pPr>
            <a:r>
              <a:rPr lang="en-US" sz="1700" dirty="0">
                <a:solidFill>
                  <a:srgbClr val="000000"/>
                </a:solidFill>
              </a:rPr>
              <a:t>The two most common </a:t>
            </a:r>
            <a:r>
              <a:rPr lang="en-US" sz="1700" dirty="0">
                <a:solidFill>
                  <a:srgbClr val="0000FF"/>
                </a:solidFill>
              </a:rPr>
              <a:t>HTTP request types</a:t>
            </a:r>
            <a:r>
              <a:rPr lang="en-US" sz="1700" dirty="0">
                <a:solidFill>
                  <a:srgbClr val="000000"/>
                </a:solidFill>
              </a:rPr>
              <a:t> (also known as </a:t>
            </a:r>
            <a:r>
              <a:rPr lang="en-US" sz="1700" dirty="0">
                <a:solidFill>
                  <a:srgbClr val="0000FF"/>
                </a:solidFill>
              </a:rPr>
              <a:t>request methods</a:t>
            </a:r>
            <a:r>
              <a:rPr lang="en-US" sz="1700" dirty="0">
                <a:solidFill>
                  <a:srgbClr val="000000"/>
                </a:solidFill>
              </a:rPr>
              <a:t>) are </a:t>
            </a:r>
            <a:r>
              <a:rPr lang="en-US" sz="1700" dirty="0">
                <a:solidFill>
                  <a:srgbClr val="000000"/>
                </a:solidFill>
                <a:latin typeface="Lucida Console" pitchFamily="49" charset="0"/>
              </a:rPr>
              <a:t>get</a:t>
            </a:r>
            <a:r>
              <a:rPr lang="en-US" sz="1700" dirty="0">
                <a:solidFill>
                  <a:srgbClr val="000000"/>
                </a:solidFill>
              </a:rPr>
              <a:t> and </a:t>
            </a:r>
            <a:r>
              <a:rPr lang="en-US" sz="1700" dirty="0">
                <a:solidFill>
                  <a:srgbClr val="000000"/>
                </a:solidFill>
                <a:latin typeface="Lucida Console" pitchFamily="49" charset="0"/>
              </a:rPr>
              <a:t>post</a:t>
            </a:r>
            <a:r>
              <a:rPr lang="en-US" sz="1700" dirty="0">
                <a:solidFill>
                  <a:srgbClr val="000000"/>
                </a:solidFill>
              </a:rPr>
              <a:t>. </a:t>
            </a:r>
          </a:p>
          <a:p>
            <a:pPr eaLnBrk="1" hangingPunct="1">
              <a:lnSpc>
                <a:spcPct val="80000"/>
              </a:lnSpc>
              <a:defRPr/>
            </a:pPr>
            <a:r>
              <a:rPr lang="en-US" sz="1700" dirty="0">
                <a:solidFill>
                  <a:srgbClr val="000000"/>
                </a:solidFill>
              </a:rPr>
              <a:t>A </a:t>
            </a:r>
            <a:r>
              <a:rPr lang="en-US" sz="1700" dirty="0">
                <a:solidFill>
                  <a:srgbClr val="000000"/>
                </a:solidFill>
                <a:latin typeface="Lucida Console" pitchFamily="49" charset="0"/>
              </a:rPr>
              <a:t>get</a:t>
            </a:r>
            <a:r>
              <a:rPr lang="en-US" sz="1700" dirty="0">
                <a:solidFill>
                  <a:srgbClr val="000000"/>
                </a:solidFill>
              </a:rPr>
              <a:t> request typically gets (or retrieves) information from a server, such as an HTML document, an image or search results based on a user-submitted search term. </a:t>
            </a:r>
          </a:p>
          <a:p>
            <a:pPr eaLnBrk="1" hangingPunct="1">
              <a:lnSpc>
                <a:spcPct val="80000"/>
              </a:lnSpc>
              <a:defRPr/>
            </a:pPr>
            <a:r>
              <a:rPr lang="en-US" sz="1700" dirty="0">
                <a:solidFill>
                  <a:srgbClr val="000000"/>
                </a:solidFill>
              </a:rPr>
              <a:t>A </a:t>
            </a:r>
            <a:r>
              <a:rPr lang="en-US" sz="1700" dirty="0">
                <a:solidFill>
                  <a:srgbClr val="000000"/>
                </a:solidFill>
                <a:latin typeface="Lucida Console" pitchFamily="49" charset="0"/>
              </a:rPr>
              <a:t>post</a:t>
            </a:r>
            <a:r>
              <a:rPr lang="en-US" sz="1700" dirty="0">
                <a:solidFill>
                  <a:srgbClr val="000000"/>
                </a:solidFill>
              </a:rPr>
              <a:t> request typically posts (or sends) data to a server. </a:t>
            </a:r>
          </a:p>
          <a:p>
            <a:pPr eaLnBrk="1" hangingPunct="1">
              <a:lnSpc>
                <a:spcPct val="80000"/>
              </a:lnSpc>
              <a:defRPr/>
            </a:pPr>
            <a:r>
              <a:rPr lang="en-US" sz="1700" dirty="0">
                <a:solidFill>
                  <a:srgbClr val="000000"/>
                </a:solidFill>
              </a:rPr>
              <a:t>Common uses of </a:t>
            </a:r>
            <a:r>
              <a:rPr lang="en-US" sz="1700" dirty="0">
                <a:solidFill>
                  <a:srgbClr val="000000"/>
                </a:solidFill>
                <a:latin typeface="Lucida Console" pitchFamily="49" charset="0"/>
              </a:rPr>
              <a:t>post</a:t>
            </a:r>
            <a:r>
              <a:rPr lang="en-US" sz="1700" dirty="0">
                <a:solidFill>
                  <a:srgbClr val="000000"/>
                </a:solidFill>
              </a:rPr>
              <a:t> requests are to send form data or documents to a server.</a:t>
            </a:r>
          </a:p>
          <a:p>
            <a:pPr eaLnBrk="1" hangingPunct="1">
              <a:lnSpc>
                <a:spcPct val="80000"/>
              </a:lnSpc>
              <a:defRPr/>
            </a:pPr>
            <a:r>
              <a:rPr lang="en-US" sz="1700" dirty="0">
                <a:solidFill>
                  <a:srgbClr val="000000"/>
                </a:solidFill>
              </a:rPr>
              <a:t>An HTTP request often posts data to a </a:t>
            </a:r>
            <a:r>
              <a:rPr lang="en-US" sz="1700" dirty="0">
                <a:solidFill>
                  <a:srgbClr val="0000FF"/>
                </a:solidFill>
              </a:rPr>
              <a:t>server-side form handler</a:t>
            </a:r>
            <a:r>
              <a:rPr lang="en-US" sz="1700" dirty="0">
                <a:solidFill>
                  <a:srgbClr val="000000"/>
                </a:solidFill>
              </a:rPr>
              <a:t> that processes the data. </a:t>
            </a:r>
          </a:p>
          <a:p>
            <a:pPr eaLnBrk="1" hangingPunct="1">
              <a:lnSpc>
                <a:spcPct val="80000"/>
              </a:lnSpc>
              <a:defRPr/>
            </a:pPr>
            <a:r>
              <a:rPr lang="en-US" sz="1700" dirty="0">
                <a:solidFill>
                  <a:srgbClr val="000000"/>
                </a:solidFill>
              </a:rPr>
              <a:t>For example, when a user performs a search or participates in a web-based survey, the web server receives the information specified in the HTML form as part of the request. </a:t>
            </a:r>
            <a:r>
              <a:rPr lang="en-US" sz="1700" dirty="0">
                <a:solidFill>
                  <a:srgbClr val="000000"/>
                </a:solidFill>
                <a:latin typeface="Lucida Console" pitchFamily="49" charset="0"/>
              </a:rPr>
              <a:t>Get</a:t>
            </a:r>
            <a:r>
              <a:rPr lang="en-US" sz="1700" dirty="0">
                <a:solidFill>
                  <a:srgbClr val="000000"/>
                </a:solidFill>
              </a:rPr>
              <a:t> requests and </a:t>
            </a:r>
            <a:r>
              <a:rPr lang="en-US" sz="1700" dirty="0">
                <a:solidFill>
                  <a:srgbClr val="000000"/>
                </a:solidFill>
                <a:latin typeface="Lucida Console" pitchFamily="49" charset="0"/>
              </a:rPr>
              <a:t>post</a:t>
            </a:r>
            <a:r>
              <a:rPr lang="en-US" sz="1700" dirty="0">
                <a:solidFill>
                  <a:srgbClr val="000000"/>
                </a:solidFill>
              </a:rPr>
              <a:t> requests can both be used to send data to a web server, but each request type sends the information differently.</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73731" name="Text Placeholder 2"/>
          <p:cNvSpPr>
            <a:spLocks noGrp="1"/>
          </p:cNvSpPr>
          <p:nvPr>
            <p:ph type="body" idx="1"/>
          </p:nvPr>
        </p:nvSpPr>
        <p:spPr/>
        <p:txBody>
          <a:bodyPr/>
          <a:lstStyle/>
          <a:p>
            <a:pPr eaLnBrk="1" hangingPunct="1">
              <a:lnSpc>
                <a:spcPct val="80000"/>
              </a:lnSpc>
            </a:pPr>
            <a:r>
              <a:rPr lang="en-US" altLang="ko-KR" sz="1500">
                <a:solidFill>
                  <a:srgbClr val="000000"/>
                </a:solidFill>
                <a:ea typeface="굴림" panose="020B0600000101010101" pitchFamily="50" charset="-127"/>
              </a:rPr>
              <a:t>A </a:t>
            </a:r>
            <a:r>
              <a:rPr lang="en-US" altLang="ko-KR" sz="1500">
                <a:solidFill>
                  <a:srgbClr val="000000"/>
                </a:solidFill>
                <a:latin typeface="Lucida Console" panose="020B0609040504020204" pitchFamily="49" charset="0"/>
                <a:ea typeface="굴림" panose="020B0600000101010101" pitchFamily="50" charset="-127"/>
              </a:rPr>
              <a:t>get</a:t>
            </a:r>
            <a:r>
              <a:rPr lang="en-US" altLang="ko-KR" sz="1500">
                <a:solidFill>
                  <a:srgbClr val="000000"/>
                </a:solidFill>
                <a:ea typeface="굴림" panose="020B0600000101010101" pitchFamily="50" charset="-127"/>
              </a:rPr>
              <a:t> request appends data to the URL, e.g., </a:t>
            </a:r>
            <a:r>
              <a:rPr lang="en-US" altLang="ko-KR" sz="1500">
                <a:solidFill>
                  <a:srgbClr val="000000"/>
                </a:solidFill>
                <a:latin typeface="Lucida Console" panose="020B0609040504020204" pitchFamily="49" charset="0"/>
                <a:ea typeface="굴림" panose="020B0600000101010101" pitchFamily="50" charset="-127"/>
              </a:rPr>
              <a:t>www.google.com/search?q=deitel</a:t>
            </a:r>
            <a:r>
              <a:rPr lang="en-US" altLang="ko-KR" sz="1500">
                <a:solidFill>
                  <a:srgbClr val="000000"/>
                </a:solidFill>
                <a:ea typeface="굴림" panose="020B0600000101010101" pitchFamily="50" charset="-127"/>
              </a:rPr>
              <a:t>. </a:t>
            </a:r>
          </a:p>
          <a:p>
            <a:pPr eaLnBrk="1" hangingPunct="1">
              <a:lnSpc>
                <a:spcPct val="80000"/>
              </a:lnSpc>
            </a:pPr>
            <a:r>
              <a:rPr lang="en-US" altLang="ko-KR" sz="1500">
                <a:solidFill>
                  <a:srgbClr val="000000"/>
                </a:solidFill>
                <a:ea typeface="굴림" panose="020B0600000101010101" pitchFamily="50" charset="-127"/>
              </a:rPr>
              <a:t>In this case </a:t>
            </a:r>
            <a:r>
              <a:rPr lang="en-US" altLang="ko-KR" sz="1500">
                <a:solidFill>
                  <a:srgbClr val="000000"/>
                </a:solidFill>
                <a:latin typeface="Lucida Console" panose="020B0609040504020204" pitchFamily="49" charset="0"/>
                <a:ea typeface="굴림" panose="020B0600000101010101" pitchFamily="50" charset="-127"/>
              </a:rPr>
              <a:t>search</a:t>
            </a:r>
            <a:r>
              <a:rPr lang="en-US" altLang="ko-KR" sz="1500">
                <a:solidFill>
                  <a:srgbClr val="000000"/>
                </a:solidFill>
                <a:ea typeface="굴림" panose="020B0600000101010101" pitchFamily="50" charset="-127"/>
              </a:rPr>
              <a:t> is the name of Google’s server-side form handler, </a:t>
            </a:r>
            <a:r>
              <a:rPr lang="en-US" altLang="ko-KR" sz="1500">
                <a:solidFill>
                  <a:srgbClr val="000000"/>
                </a:solidFill>
                <a:latin typeface="Lucida Console" panose="020B0609040504020204" pitchFamily="49" charset="0"/>
                <a:ea typeface="굴림" panose="020B0600000101010101" pitchFamily="50" charset="-127"/>
              </a:rPr>
              <a:t>q</a:t>
            </a:r>
            <a:r>
              <a:rPr lang="en-US" altLang="ko-KR" sz="1500">
                <a:solidFill>
                  <a:srgbClr val="000000"/>
                </a:solidFill>
                <a:ea typeface="굴림" panose="020B0600000101010101" pitchFamily="50" charset="-127"/>
              </a:rPr>
              <a:t> is the </a:t>
            </a:r>
            <a:r>
              <a:rPr lang="en-US" altLang="ko-KR" sz="1500">
                <a:solidFill>
                  <a:srgbClr val="000000"/>
                </a:solidFill>
                <a:latin typeface="Lucida Console" panose="020B0609040504020204" pitchFamily="49" charset="0"/>
                <a:ea typeface="굴림" panose="020B0600000101010101" pitchFamily="50" charset="-127"/>
              </a:rPr>
              <a:t>name</a:t>
            </a:r>
            <a:r>
              <a:rPr lang="en-US" altLang="ko-KR" sz="1500">
                <a:solidFill>
                  <a:srgbClr val="000000"/>
                </a:solidFill>
                <a:ea typeface="굴림" panose="020B0600000101010101" pitchFamily="50" charset="-127"/>
              </a:rPr>
              <a:t> of a variable in Google’s search form and </a:t>
            </a:r>
            <a:r>
              <a:rPr lang="en-US" altLang="ko-KR" sz="1500">
                <a:solidFill>
                  <a:srgbClr val="000000"/>
                </a:solidFill>
                <a:latin typeface="Lucida Console" panose="020B0609040504020204" pitchFamily="49" charset="0"/>
                <a:ea typeface="굴림" panose="020B0600000101010101" pitchFamily="50" charset="-127"/>
              </a:rPr>
              <a:t>deitel</a:t>
            </a:r>
            <a:r>
              <a:rPr lang="en-US" altLang="ko-KR" sz="1500">
                <a:solidFill>
                  <a:srgbClr val="000000"/>
                </a:solidFill>
                <a:ea typeface="굴림" panose="020B0600000101010101" pitchFamily="50" charset="-127"/>
              </a:rPr>
              <a:t> is the search term. </a:t>
            </a:r>
          </a:p>
          <a:p>
            <a:pPr eaLnBrk="1" hangingPunct="1">
              <a:lnSpc>
                <a:spcPct val="80000"/>
              </a:lnSpc>
            </a:pPr>
            <a:r>
              <a:rPr lang="en-US" altLang="ko-KR" sz="1500">
                <a:solidFill>
                  <a:srgbClr val="000000"/>
                </a:solidFill>
                <a:ea typeface="굴림" panose="020B0600000101010101" pitchFamily="50" charset="-127"/>
              </a:rPr>
              <a:t>The </a:t>
            </a:r>
            <a:r>
              <a:rPr lang="en-US" altLang="ko-KR" sz="1500">
                <a:solidFill>
                  <a:srgbClr val="000000"/>
                </a:solidFill>
                <a:latin typeface="Lucida Console" panose="020B0609040504020204" pitchFamily="49" charset="0"/>
                <a:ea typeface="굴림" panose="020B0600000101010101" pitchFamily="50" charset="-127"/>
              </a:rPr>
              <a:t>?</a:t>
            </a:r>
            <a:r>
              <a:rPr lang="en-US" altLang="ko-KR" sz="1500">
                <a:solidFill>
                  <a:srgbClr val="000000"/>
                </a:solidFill>
                <a:ea typeface="굴림" panose="020B0600000101010101" pitchFamily="50" charset="-127"/>
              </a:rPr>
              <a:t> in the preceding URL separates the </a:t>
            </a:r>
            <a:r>
              <a:rPr lang="en-US" altLang="ko-KR" sz="1500">
                <a:solidFill>
                  <a:srgbClr val="0000FF"/>
                </a:solidFill>
                <a:ea typeface="굴림" panose="020B0600000101010101" pitchFamily="50" charset="-127"/>
              </a:rPr>
              <a:t>query string</a:t>
            </a:r>
            <a:r>
              <a:rPr lang="en-US" altLang="ko-KR" sz="1500">
                <a:solidFill>
                  <a:srgbClr val="000000"/>
                </a:solidFill>
                <a:ea typeface="굴림" panose="020B0600000101010101" pitchFamily="50" charset="-127"/>
              </a:rPr>
              <a:t> from the rest of the URL in a request. </a:t>
            </a:r>
          </a:p>
          <a:p>
            <a:pPr eaLnBrk="1" hangingPunct="1">
              <a:lnSpc>
                <a:spcPct val="80000"/>
              </a:lnSpc>
            </a:pPr>
            <a:r>
              <a:rPr lang="en-US" altLang="ko-KR" sz="1500">
                <a:solidFill>
                  <a:srgbClr val="000000"/>
                </a:solidFill>
                <a:ea typeface="굴림" panose="020B0600000101010101" pitchFamily="50" charset="-127"/>
              </a:rPr>
              <a:t>A </a:t>
            </a:r>
            <a:r>
              <a:rPr lang="en-US" altLang="ko-KR" sz="1500" i="1">
                <a:solidFill>
                  <a:srgbClr val="000000"/>
                </a:solidFill>
                <a:ea typeface="굴림" panose="020B0600000101010101" pitchFamily="50" charset="-127"/>
              </a:rPr>
              <a:t>name/value</a:t>
            </a:r>
            <a:r>
              <a:rPr lang="en-US" altLang="ko-KR" sz="1500">
                <a:solidFill>
                  <a:srgbClr val="000000"/>
                </a:solidFill>
                <a:ea typeface="굴림" panose="020B0600000101010101" pitchFamily="50" charset="-127"/>
              </a:rPr>
              <a:t> pair is passed to the server with the </a:t>
            </a:r>
            <a:r>
              <a:rPr lang="en-US" altLang="ko-KR" sz="1500" i="1">
                <a:solidFill>
                  <a:srgbClr val="000000"/>
                </a:solidFill>
                <a:ea typeface="굴림" panose="020B0600000101010101" pitchFamily="50" charset="-127"/>
              </a:rPr>
              <a:t>name</a:t>
            </a:r>
            <a:r>
              <a:rPr lang="en-US" altLang="ko-KR" sz="1500">
                <a:solidFill>
                  <a:srgbClr val="000000"/>
                </a:solidFill>
                <a:ea typeface="굴림" panose="020B0600000101010101" pitchFamily="50" charset="-127"/>
              </a:rPr>
              <a:t> and the </a:t>
            </a:r>
            <a:r>
              <a:rPr lang="en-US" altLang="ko-KR" sz="1500" i="1">
                <a:solidFill>
                  <a:srgbClr val="000000"/>
                </a:solidFill>
                <a:ea typeface="굴림" panose="020B0600000101010101" pitchFamily="50" charset="-127"/>
              </a:rPr>
              <a:t>value</a:t>
            </a:r>
            <a:r>
              <a:rPr lang="en-US" altLang="ko-KR" sz="1500">
                <a:solidFill>
                  <a:srgbClr val="000000"/>
                </a:solidFill>
                <a:ea typeface="굴림" panose="020B0600000101010101" pitchFamily="50" charset="-127"/>
              </a:rPr>
              <a:t> separated by an equals sign (</a:t>
            </a:r>
            <a:r>
              <a:rPr lang="en-US" altLang="ko-KR" sz="1500">
                <a:solidFill>
                  <a:srgbClr val="000000"/>
                </a:solidFill>
                <a:latin typeface="Lucida Console" panose="020B0609040504020204" pitchFamily="49" charset="0"/>
                <a:ea typeface="굴림" panose="020B0600000101010101" pitchFamily="50" charset="-127"/>
              </a:rPr>
              <a:t>=</a:t>
            </a:r>
            <a:r>
              <a:rPr lang="en-US" altLang="ko-KR" sz="1500">
                <a:solidFill>
                  <a:srgbClr val="000000"/>
                </a:solidFill>
                <a:ea typeface="굴림" panose="020B0600000101010101" pitchFamily="50" charset="-127"/>
              </a:rPr>
              <a:t>). </a:t>
            </a:r>
          </a:p>
          <a:p>
            <a:pPr eaLnBrk="1" hangingPunct="1">
              <a:lnSpc>
                <a:spcPct val="80000"/>
              </a:lnSpc>
            </a:pPr>
            <a:r>
              <a:rPr lang="en-US" altLang="ko-KR" sz="1500">
                <a:solidFill>
                  <a:srgbClr val="000000"/>
                </a:solidFill>
                <a:ea typeface="굴림" panose="020B0600000101010101" pitchFamily="50" charset="-127"/>
              </a:rPr>
              <a:t>If more than one </a:t>
            </a:r>
            <a:r>
              <a:rPr lang="en-US" altLang="ko-KR" sz="1500" i="1">
                <a:solidFill>
                  <a:srgbClr val="000000"/>
                </a:solidFill>
                <a:ea typeface="굴림" panose="020B0600000101010101" pitchFamily="50" charset="-127"/>
              </a:rPr>
              <a:t>name</a:t>
            </a:r>
            <a:r>
              <a:rPr lang="en-US" altLang="ko-KR" sz="1500">
                <a:solidFill>
                  <a:srgbClr val="000000"/>
                </a:solidFill>
                <a:ea typeface="굴림" panose="020B0600000101010101" pitchFamily="50" charset="-127"/>
              </a:rPr>
              <a:t>/</a:t>
            </a:r>
            <a:r>
              <a:rPr lang="en-US" altLang="ko-KR" sz="1500" i="1">
                <a:solidFill>
                  <a:srgbClr val="000000"/>
                </a:solidFill>
                <a:ea typeface="굴림" panose="020B0600000101010101" pitchFamily="50" charset="-127"/>
              </a:rPr>
              <a:t>value</a:t>
            </a:r>
            <a:r>
              <a:rPr lang="en-US" altLang="ko-KR" sz="1500">
                <a:solidFill>
                  <a:srgbClr val="000000"/>
                </a:solidFill>
                <a:ea typeface="굴림" panose="020B0600000101010101" pitchFamily="50" charset="-127"/>
              </a:rPr>
              <a:t> pair is submitted, each pair is separated by an ampersand (</a:t>
            </a:r>
            <a:r>
              <a:rPr lang="en-US" altLang="ko-KR" sz="1500">
                <a:solidFill>
                  <a:srgbClr val="000000"/>
                </a:solidFill>
                <a:latin typeface="Lucida Console" panose="020B0609040504020204" pitchFamily="49" charset="0"/>
                <a:ea typeface="굴림" panose="020B0600000101010101" pitchFamily="50" charset="-127"/>
              </a:rPr>
              <a:t>&amp;</a:t>
            </a:r>
            <a:r>
              <a:rPr lang="en-US" altLang="ko-KR" sz="1500">
                <a:solidFill>
                  <a:srgbClr val="000000"/>
                </a:solidFill>
                <a:ea typeface="굴림" panose="020B0600000101010101" pitchFamily="50" charset="-127"/>
              </a:rPr>
              <a:t>). </a:t>
            </a:r>
          </a:p>
          <a:p>
            <a:pPr eaLnBrk="1" hangingPunct="1">
              <a:lnSpc>
                <a:spcPct val="80000"/>
              </a:lnSpc>
            </a:pPr>
            <a:r>
              <a:rPr lang="en-US" altLang="ko-KR" sz="1500">
                <a:solidFill>
                  <a:srgbClr val="000000"/>
                </a:solidFill>
                <a:ea typeface="굴림" panose="020B0600000101010101" pitchFamily="50" charset="-127"/>
              </a:rPr>
              <a:t>The server uses data passed in a query string to retrieve an appropriate resource from the server. </a:t>
            </a:r>
          </a:p>
          <a:p>
            <a:pPr eaLnBrk="1" hangingPunct="1">
              <a:lnSpc>
                <a:spcPct val="80000"/>
              </a:lnSpc>
            </a:pPr>
            <a:r>
              <a:rPr lang="en-US" altLang="ko-KR" sz="1500">
                <a:solidFill>
                  <a:srgbClr val="000000"/>
                </a:solidFill>
                <a:ea typeface="굴림" panose="020B0600000101010101" pitchFamily="50" charset="-127"/>
              </a:rPr>
              <a:t>The server then sends a response to the client. A </a:t>
            </a:r>
            <a:r>
              <a:rPr lang="en-US" altLang="ko-KR" sz="1500">
                <a:solidFill>
                  <a:srgbClr val="000000"/>
                </a:solidFill>
                <a:latin typeface="Lucida Console" panose="020B0609040504020204" pitchFamily="49" charset="0"/>
                <a:ea typeface="굴림" panose="020B0600000101010101" pitchFamily="50" charset="-127"/>
              </a:rPr>
              <a:t>get</a:t>
            </a:r>
            <a:r>
              <a:rPr lang="en-US" altLang="ko-KR" sz="1500">
                <a:solidFill>
                  <a:srgbClr val="000000"/>
                </a:solidFill>
                <a:ea typeface="굴림" panose="020B0600000101010101" pitchFamily="50" charset="-127"/>
              </a:rPr>
              <a:t> request may be initiated by submitting an HTML form whose </a:t>
            </a:r>
            <a:r>
              <a:rPr lang="en-US" altLang="ko-KR" sz="1500">
                <a:solidFill>
                  <a:srgbClr val="000000"/>
                </a:solidFill>
                <a:latin typeface="Lucida Console" panose="020B0609040504020204" pitchFamily="49" charset="0"/>
                <a:ea typeface="굴림" panose="020B0600000101010101" pitchFamily="50" charset="-127"/>
              </a:rPr>
              <a:t>method</a:t>
            </a:r>
            <a:r>
              <a:rPr lang="en-US" altLang="ko-KR" sz="1500">
                <a:solidFill>
                  <a:srgbClr val="000000"/>
                </a:solidFill>
                <a:ea typeface="굴림" panose="020B0600000101010101" pitchFamily="50" charset="-127"/>
              </a:rPr>
              <a:t> attribute is set to </a:t>
            </a:r>
            <a:r>
              <a:rPr lang="en-US" altLang="ko-KR" sz="1500">
                <a:solidFill>
                  <a:srgbClr val="000000"/>
                </a:solidFill>
                <a:latin typeface="Lucida Console" panose="020B0609040504020204" pitchFamily="49" charset="0"/>
                <a:ea typeface="굴림" panose="020B0600000101010101" pitchFamily="50" charset="-127"/>
              </a:rPr>
              <a:t>"get"</a:t>
            </a:r>
            <a:r>
              <a:rPr lang="en-US" altLang="ko-KR" sz="1500">
                <a:solidFill>
                  <a:srgbClr val="000000"/>
                </a:solidFill>
                <a:ea typeface="굴림" panose="020B0600000101010101" pitchFamily="50" charset="-127"/>
              </a:rPr>
              <a:t>, or by typing the URL (possibly containing a query string) directly into the browser’s address bar.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74755"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A </a:t>
            </a:r>
            <a:r>
              <a:rPr lang="en-US" altLang="ko-KR" sz="1900">
                <a:solidFill>
                  <a:srgbClr val="000000"/>
                </a:solidFill>
                <a:latin typeface="Lucida Console" panose="020B0609040504020204" pitchFamily="49" charset="0"/>
                <a:ea typeface="굴림" panose="020B0600000101010101" pitchFamily="50" charset="-127"/>
              </a:rPr>
              <a:t>post</a:t>
            </a:r>
            <a:r>
              <a:rPr lang="en-US" altLang="ko-KR" sz="1900">
                <a:solidFill>
                  <a:srgbClr val="000000"/>
                </a:solidFill>
                <a:ea typeface="굴림" panose="020B0600000101010101" pitchFamily="50" charset="-127"/>
              </a:rPr>
              <a:t> request sends form data as part of the HTTP message, not as part of the URL. </a:t>
            </a:r>
          </a:p>
          <a:p>
            <a:pPr eaLnBrk="1" hangingPunct="1">
              <a:lnSpc>
                <a:spcPct val="80000"/>
              </a:lnSpc>
            </a:pPr>
            <a:r>
              <a:rPr lang="en-US" altLang="ko-KR" sz="1900">
                <a:solidFill>
                  <a:srgbClr val="000000"/>
                </a:solidFill>
                <a:ea typeface="굴림" panose="020B0600000101010101" pitchFamily="50" charset="-127"/>
              </a:rPr>
              <a:t>A </a:t>
            </a:r>
            <a:r>
              <a:rPr lang="en-US" altLang="ko-KR" sz="1900">
                <a:solidFill>
                  <a:srgbClr val="000000"/>
                </a:solidFill>
                <a:latin typeface="Lucida Console" panose="020B0609040504020204" pitchFamily="49" charset="0"/>
                <a:ea typeface="굴림" panose="020B0600000101010101" pitchFamily="50" charset="-127"/>
              </a:rPr>
              <a:t>get</a:t>
            </a:r>
            <a:r>
              <a:rPr lang="en-US" altLang="ko-KR" sz="1900">
                <a:solidFill>
                  <a:srgbClr val="000000"/>
                </a:solidFill>
                <a:ea typeface="굴림" panose="020B0600000101010101" pitchFamily="50" charset="-127"/>
              </a:rPr>
              <a:t> request typically limits the query string (i.e., everything to the right of the </a:t>
            </a:r>
            <a:r>
              <a:rPr lang="en-US" altLang="ko-KR" sz="1900">
                <a:solidFill>
                  <a:srgbClr val="000000"/>
                </a:solidFill>
                <a:latin typeface="Lucida Console" panose="020B0609040504020204" pitchFamily="49" charset="0"/>
                <a:ea typeface="굴림" panose="020B0600000101010101" pitchFamily="50" charset="-127"/>
              </a:rPr>
              <a:t>?</a:t>
            </a:r>
            <a:r>
              <a:rPr lang="en-US" altLang="ko-KR" sz="1900">
                <a:solidFill>
                  <a:srgbClr val="000000"/>
                </a:solidFill>
                <a:ea typeface="굴림" panose="020B0600000101010101" pitchFamily="50" charset="-127"/>
              </a:rPr>
              <a:t>) to a specific number of characters, so it’s often necessary to send large amounts of information using the </a:t>
            </a:r>
            <a:r>
              <a:rPr lang="en-US" altLang="ko-KR" sz="1900">
                <a:solidFill>
                  <a:srgbClr val="000000"/>
                </a:solidFill>
                <a:latin typeface="Lucida Console" panose="020B0609040504020204" pitchFamily="49" charset="0"/>
                <a:ea typeface="굴림" panose="020B0600000101010101" pitchFamily="50" charset="-127"/>
              </a:rPr>
              <a:t>post</a:t>
            </a:r>
            <a:r>
              <a:rPr lang="en-US" altLang="ko-KR" sz="1900">
                <a:solidFill>
                  <a:srgbClr val="000000"/>
                </a:solidFill>
                <a:ea typeface="굴림" panose="020B0600000101010101" pitchFamily="50" charset="-127"/>
              </a:rPr>
              <a:t> method.</a:t>
            </a:r>
          </a:p>
          <a:p>
            <a:pPr eaLnBrk="1" hangingPunct="1">
              <a:lnSpc>
                <a:spcPct val="80000"/>
              </a:lnSpc>
            </a:pPr>
            <a:r>
              <a:rPr lang="en-US" altLang="ko-KR" sz="1900">
                <a:solidFill>
                  <a:srgbClr val="000000"/>
                </a:solidFill>
                <a:ea typeface="굴림" panose="020B0600000101010101" pitchFamily="50" charset="-127"/>
              </a:rPr>
              <a:t>The </a:t>
            </a:r>
            <a:r>
              <a:rPr lang="en-US" altLang="ko-KR" sz="1900">
                <a:solidFill>
                  <a:srgbClr val="000000"/>
                </a:solidFill>
                <a:latin typeface="Lucida Console" panose="020B0609040504020204" pitchFamily="49" charset="0"/>
                <a:ea typeface="굴림" panose="020B0600000101010101" pitchFamily="50" charset="-127"/>
              </a:rPr>
              <a:t>post</a:t>
            </a:r>
            <a:r>
              <a:rPr lang="en-US" altLang="ko-KR" sz="1900">
                <a:solidFill>
                  <a:srgbClr val="000000"/>
                </a:solidFill>
                <a:ea typeface="굴림" panose="020B0600000101010101" pitchFamily="50" charset="-127"/>
              </a:rPr>
              <a:t> method is also sometimes preferred because it hides the submitted data from the user by embedding it in an HTTP message. </a:t>
            </a:r>
          </a:p>
          <a:p>
            <a:pPr eaLnBrk="1" hangingPunct="1">
              <a:lnSpc>
                <a:spcPct val="80000"/>
              </a:lnSpc>
            </a:pPr>
            <a:r>
              <a:rPr lang="en-US" altLang="ko-KR" sz="1900">
                <a:solidFill>
                  <a:srgbClr val="000000"/>
                </a:solidFill>
                <a:ea typeface="굴림" panose="020B0600000101010101" pitchFamily="50" charset="-127"/>
              </a:rPr>
              <a:t>If a form submits several hidden input values along with user-submitted data, the </a:t>
            </a:r>
            <a:r>
              <a:rPr lang="en-US" altLang="ko-KR" sz="1900">
                <a:solidFill>
                  <a:srgbClr val="000000"/>
                </a:solidFill>
                <a:latin typeface="Lucida Console" panose="020B0609040504020204" pitchFamily="49" charset="0"/>
                <a:ea typeface="굴림" panose="020B0600000101010101" pitchFamily="50" charset="-127"/>
              </a:rPr>
              <a:t>post</a:t>
            </a:r>
            <a:r>
              <a:rPr lang="en-US" altLang="ko-KR" sz="1900">
                <a:solidFill>
                  <a:srgbClr val="000000"/>
                </a:solidFill>
                <a:ea typeface="굴림" panose="020B0600000101010101" pitchFamily="50" charset="-127"/>
              </a:rPr>
              <a:t> method might generate a URL like </a:t>
            </a:r>
            <a:r>
              <a:rPr lang="en-US" altLang="ko-KR" sz="1900">
                <a:solidFill>
                  <a:srgbClr val="000000"/>
                </a:solidFill>
                <a:latin typeface="Lucida Console" panose="020B0609040504020204" pitchFamily="49" charset="0"/>
                <a:ea typeface="굴림" panose="020B0600000101010101" pitchFamily="50" charset="-127"/>
              </a:rPr>
              <a:t>www.searchengine.com/search</a:t>
            </a:r>
            <a:r>
              <a:rPr lang="en-US" altLang="ko-KR" sz="1900">
                <a:solidFill>
                  <a:srgbClr val="000000"/>
                </a:solidFill>
                <a:ea typeface="굴림" panose="020B0600000101010101" pitchFamily="50" charset="-127"/>
              </a:rPr>
              <a:t>. </a:t>
            </a:r>
          </a:p>
          <a:p>
            <a:pPr eaLnBrk="1" hangingPunct="1">
              <a:lnSpc>
                <a:spcPct val="80000"/>
              </a:lnSpc>
            </a:pPr>
            <a:r>
              <a:rPr lang="en-US" altLang="ko-KR" sz="1900">
                <a:solidFill>
                  <a:srgbClr val="000000"/>
                </a:solidFill>
                <a:ea typeface="굴림" panose="020B0600000101010101" pitchFamily="50" charset="-127"/>
              </a:rPr>
              <a:t>The form data still reaches the server and is processed in a similar fashion to a </a:t>
            </a:r>
            <a:r>
              <a:rPr lang="en-US" altLang="ko-KR" sz="1900">
                <a:solidFill>
                  <a:srgbClr val="000000"/>
                </a:solidFill>
                <a:latin typeface="Lucida Console" panose="020B0609040504020204" pitchFamily="49" charset="0"/>
                <a:ea typeface="굴림" panose="020B0600000101010101" pitchFamily="50" charset="-127"/>
              </a:rPr>
              <a:t>get</a:t>
            </a:r>
            <a:r>
              <a:rPr lang="en-US" altLang="ko-KR" sz="1900">
                <a:solidFill>
                  <a:srgbClr val="000000"/>
                </a:solidFill>
                <a:ea typeface="굴림" panose="020B0600000101010101" pitchFamily="50" charset="-127"/>
              </a:rPr>
              <a:t> request, but the user does not see the exact information sent.</a:t>
            </a:r>
          </a:p>
          <a:p>
            <a:pPr eaLnBrk="1" hangingPunct="1">
              <a:lnSpc>
                <a:spcPct val="80000"/>
              </a:lnSpc>
            </a:pPr>
            <a:endParaRPr lang="en-US" altLang="ko-KR" sz="19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플랫폼 기반 경제</a:t>
            </a:r>
            <a:r>
              <a:rPr lang="en-US" altLang="ko-KR" dirty="0"/>
              <a:t>, </a:t>
            </a:r>
            <a:r>
              <a:rPr lang="ko-KR" altLang="en-US" dirty="0"/>
              <a:t>파괴적 혁신 </a:t>
            </a:r>
          </a:p>
        </p:txBody>
      </p:sp>
      <p:sp>
        <p:nvSpPr>
          <p:cNvPr id="3" name="내용 개체 틀 2"/>
          <p:cNvSpPr>
            <a:spLocks noGrp="1"/>
          </p:cNvSpPr>
          <p:nvPr>
            <p:ph idx="1"/>
          </p:nvPr>
        </p:nvSpPr>
        <p:spPr/>
        <p:txBody>
          <a:bodyPr>
            <a:normAutofit fontScale="92500" lnSpcReduction="10000"/>
          </a:bodyPr>
          <a:lstStyle/>
          <a:p>
            <a:r>
              <a:rPr lang="ko-KR" altLang="en-US" dirty="0"/>
              <a:t>환경 </a:t>
            </a:r>
            <a:endParaRPr lang="en-US" altLang="ko-KR" dirty="0"/>
          </a:p>
          <a:p>
            <a:pPr lvl="1"/>
            <a:r>
              <a:rPr lang="ko-KR" altLang="en-US" dirty="0"/>
              <a:t>소유하지 않는다</a:t>
            </a:r>
            <a:r>
              <a:rPr lang="en-US" altLang="ko-KR" dirty="0"/>
              <a:t>: </a:t>
            </a:r>
            <a:r>
              <a:rPr lang="ko-KR" altLang="en-US" dirty="0"/>
              <a:t>디지털화</a:t>
            </a:r>
            <a:r>
              <a:rPr lang="en-US" altLang="ko-KR" dirty="0"/>
              <a:t>, </a:t>
            </a:r>
            <a:r>
              <a:rPr lang="ko-KR" altLang="en-US" dirty="0"/>
              <a:t>공유</a:t>
            </a:r>
            <a:r>
              <a:rPr lang="en-US" altLang="ko-KR" dirty="0"/>
              <a:t> </a:t>
            </a:r>
            <a:r>
              <a:rPr lang="ko-KR" altLang="en-US" dirty="0"/>
              <a:t>기반 환경</a:t>
            </a:r>
            <a:r>
              <a:rPr lang="en-US" altLang="ko-KR" dirty="0"/>
              <a:t>, </a:t>
            </a:r>
            <a:r>
              <a:rPr lang="ko-KR" altLang="en-US" dirty="0"/>
              <a:t>무료 </a:t>
            </a:r>
            <a:endParaRPr lang="en-US" altLang="ko-KR" dirty="0"/>
          </a:p>
          <a:p>
            <a:pPr lvl="1"/>
            <a:r>
              <a:rPr lang="ko-KR" altLang="en-US" dirty="0"/>
              <a:t>세상의 정보를 조직화한다</a:t>
            </a:r>
            <a:r>
              <a:rPr lang="en-US" altLang="ko-KR" dirty="0"/>
              <a:t>(</a:t>
            </a:r>
            <a:r>
              <a:rPr lang="ko-KR" altLang="en-US" dirty="0" err="1"/>
              <a:t>구글</a:t>
            </a:r>
            <a:r>
              <a:rPr lang="en-US" altLang="ko-KR" dirty="0"/>
              <a:t>)</a:t>
            </a:r>
          </a:p>
          <a:p>
            <a:pPr lvl="1"/>
            <a:r>
              <a:rPr lang="ko-KR" altLang="en-US" dirty="0"/>
              <a:t>인터넷을 중심으로 정보 유통 비용이 </a:t>
            </a:r>
            <a:r>
              <a:rPr lang="en-US" altLang="ko-KR" dirty="0"/>
              <a:t>‘0’</a:t>
            </a:r>
            <a:r>
              <a:rPr lang="ko-KR" altLang="en-US" dirty="0"/>
              <a:t>에 수렴함으로써 가능</a:t>
            </a:r>
            <a:endParaRPr lang="en-US" altLang="ko-KR" dirty="0"/>
          </a:p>
          <a:p>
            <a:pPr lvl="1"/>
            <a:r>
              <a:rPr lang="ko-KR" altLang="en-US" dirty="0"/>
              <a:t>플랫폼을 제공하면 이용자가 가치 창출</a:t>
            </a:r>
            <a:endParaRPr lang="en-US" altLang="ko-KR" dirty="0"/>
          </a:p>
          <a:p>
            <a:r>
              <a:rPr lang="ko-KR" altLang="en-US" dirty="0"/>
              <a:t>사례</a:t>
            </a:r>
            <a:endParaRPr lang="en-US" altLang="ko-KR" dirty="0"/>
          </a:p>
          <a:p>
            <a:pPr lvl="1"/>
            <a:r>
              <a:rPr lang="ko-KR" altLang="en-US" dirty="0" err="1"/>
              <a:t>에어비앤비</a:t>
            </a:r>
            <a:r>
              <a:rPr lang="ko-KR" altLang="en-US" dirty="0"/>
              <a:t> </a:t>
            </a:r>
            <a:endParaRPr lang="en-US" altLang="ko-KR" dirty="0"/>
          </a:p>
          <a:p>
            <a:pPr lvl="2"/>
            <a:r>
              <a:rPr lang="en-US" altLang="ko-KR" dirty="0"/>
              <a:t>2014</a:t>
            </a:r>
            <a:r>
              <a:rPr lang="ko-KR" altLang="en-US" dirty="0"/>
              <a:t>년 직원 </a:t>
            </a:r>
            <a:r>
              <a:rPr lang="en-US" altLang="ko-KR" dirty="0"/>
              <a:t>1320</a:t>
            </a:r>
            <a:r>
              <a:rPr lang="ko-KR" altLang="en-US" dirty="0"/>
              <a:t>명</a:t>
            </a:r>
            <a:r>
              <a:rPr lang="en-US" altLang="ko-KR" dirty="0"/>
              <a:t>, </a:t>
            </a:r>
            <a:r>
              <a:rPr lang="ko-KR" altLang="en-US" dirty="0"/>
              <a:t>매출 </a:t>
            </a:r>
            <a:r>
              <a:rPr lang="en-US" altLang="ko-KR" dirty="0"/>
              <a:t>$100</a:t>
            </a:r>
            <a:r>
              <a:rPr lang="ko-KR" altLang="en-US" dirty="0"/>
              <a:t>억 </a:t>
            </a:r>
            <a:endParaRPr lang="en-US" altLang="ko-KR" dirty="0"/>
          </a:p>
          <a:p>
            <a:pPr lvl="2"/>
            <a:r>
              <a:rPr lang="ko-KR" altLang="en-US" dirty="0" err="1"/>
              <a:t>하얏트</a:t>
            </a:r>
            <a:r>
              <a:rPr lang="en-US" altLang="ko-KR" dirty="0"/>
              <a:t>: 549</a:t>
            </a:r>
            <a:r>
              <a:rPr lang="ko-KR" altLang="en-US" dirty="0"/>
              <a:t>개 영업소</a:t>
            </a:r>
            <a:r>
              <a:rPr lang="en-US" altLang="ko-KR" dirty="0"/>
              <a:t>, </a:t>
            </a:r>
            <a:r>
              <a:rPr lang="ko-KR" altLang="en-US" dirty="0"/>
              <a:t>직원 </a:t>
            </a:r>
            <a:r>
              <a:rPr lang="en-US" altLang="ko-KR" dirty="0"/>
              <a:t>4.5</a:t>
            </a:r>
            <a:r>
              <a:rPr lang="ko-KR" altLang="en-US" dirty="0"/>
              <a:t>만 명</a:t>
            </a:r>
            <a:endParaRPr lang="en-US" altLang="ko-KR" dirty="0"/>
          </a:p>
          <a:p>
            <a:pPr lvl="2"/>
            <a:r>
              <a:rPr lang="ko-KR" altLang="en-US" dirty="0"/>
              <a:t>세계에서 가장 큰 숙박업소인 </a:t>
            </a:r>
            <a:r>
              <a:rPr lang="ko-KR" altLang="en-US" dirty="0" err="1"/>
              <a:t>에어비앤비에는</a:t>
            </a:r>
            <a:r>
              <a:rPr lang="ko-KR" altLang="en-US" dirty="0"/>
              <a:t> 객실이 없다</a:t>
            </a:r>
            <a:r>
              <a:rPr lang="en-US" altLang="ko-KR" dirty="0"/>
              <a:t>.</a:t>
            </a:r>
          </a:p>
          <a:p>
            <a:pPr lvl="1"/>
            <a:r>
              <a:rPr lang="ko-KR" altLang="en-US" dirty="0" err="1"/>
              <a:t>우버</a:t>
            </a:r>
            <a:endParaRPr lang="en-US" altLang="ko-KR" dirty="0"/>
          </a:p>
          <a:p>
            <a:pPr lvl="2"/>
            <a:r>
              <a:rPr lang="ko-KR" altLang="en-US" dirty="0" err="1"/>
              <a:t>우버는</a:t>
            </a:r>
            <a:r>
              <a:rPr lang="ko-KR" altLang="en-US" dirty="0"/>
              <a:t> 택시업계를 바꾸고 있다</a:t>
            </a:r>
            <a:endParaRPr lang="en-US" altLang="ko-KR" dirty="0"/>
          </a:p>
          <a:p>
            <a:pPr lvl="2"/>
            <a:r>
              <a:rPr lang="ko-KR" altLang="en-US" dirty="0"/>
              <a:t>중국 </a:t>
            </a:r>
            <a:r>
              <a:rPr lang="ko-KR" altLang="en-US" dirty="0" err="1"/>
              <a:t>디디추싱이</a:t>
            </a:r>
            <a:r>
              <a:rPr lang="ko-KR" altLang="en-US" dirty="0"/>
              <a:t> 중국 </a:t>
            </a:r>
            <a:r>
              <a:rPr lang="ko-KR" altLang="en-US" dirty="0" err="1"/>
              <a:t>우버</a:t>
            </a:r>
            <a:r>
              <a:rPr lang="ko-KR" altLang="en-US" dirty="0"/>
              <a:t> 합병 </a:t>
            </a:r>
            <a:endParaRPr lang="en-US" altLang="ko-KR" dirty="0"/>
          </a:p>
          <a:p>
            <a:pPr lvl="1"/>
            <a:r>
              <a:rPr lang="ko-KR" altLang="en-US" dirty="0" err="1"/>
              <a:t>기그워크</a:t>
            </a:r>
            <a:r>
              <a:rPr lang="ko-KR" altLang="en-US" dirty="0"/>
              <a:t> </a:t>
            </a:r>
            <a:endParaRPr lang="en-US" altLang="ko-KR" dirty="0"/>
          </a:p>
          <a:p>
            <a:pPr lvl="2"/>
            <a:r>
              <a:rPr lang="ko-KR" altLang="en-US" dirty="0"/>
              <a:t>허드렛일</a:t>
            </a:r>
            <a:r>
              <a:rPr lang="en-US" altLang="ko-KR" dirty="0"/>
              <a:t>, </a:t>
            </a:r>
            <a:r>
              <a:rPr lang="ko-KR" altLang="en-US" dirty="0" err="1"/>
              <a:t>기그워크에는</a:t>
            </a:r>
            <a:r>
              <a:rPr lang="ko-KR" altLang="en-US" dirty="0"/>
              <a:t> 심부름꾼이 없다</a:t>
            </a:r>
            <a:r>
              <a:rPr lang="en-US" altLang="ko-KR" dirty="0"/>
              <a:t>.</a:t>
            </a:r>
            <a:r>
              <a:rPr lang="ko-KR" altLang="en-US" dirty="0"/>
              <a:t> </a:t>
            </a:r>
            <a:endParaRPr lang="en-US" altLang="ko-KR" dirty="0"/>
          </a:p>
          <a:p>
            <a:pPr lvl="2"/>
            <a:r>
              <a:rPr lang="ko-KR" altLang="en-US" dirty="0"/>
              <a:t>기업의 제품 진열 상태를 </a:t>
            </a:r>
            <a:r>
              <a:rPr lang="en-US" altLang="ko-KR" dirty="0"/>
              <a:t>1</a:t>
            </a:r>
            <a:r>
              <a:rPr lang="ko-KR" altLang="en-US" dirty="0"/>
              <a:t>시간에 미국 전역의 정보를 모을 수 있다</a:t>
            </a:r>
            <a:endParaRPr lang="en-US" altLang="ko-KR" dirty="0"/>
          </a:p>
          <a:p>
            <a:pPr lvl="2"/>
            <a:r>
              <a:rPr lang="ko-KR" altLang="en-US" dirty="0"/>
              <a:t>비정규직이 정규직을 밀어내는 상황 </a:t>
            </a:r>
            <a:endParaRPr lang="en-US" altLang="ko-KR" dirty="0"/>
          </a:p>
          <a:p>
            <a:pPr lvl="1"/>
            <a:r>
              <a:rPr lang="ko-KR" altLang="en-US" dirty="0"/>
              <a:t>레고 </a:t>
            </a:r>
          </a:p>
        </p:txBody>
      </p:sp>
    </p:spTree>
    <p:extLst>
      <p:ext uri="{BB962C8B-B14F-4D97-AF65-F5344CB8AC3E}">
        <p14:creationId xmlns:p14="http://schemas.microsoft.com/office/powerpoint/2010/main" val="526236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iw3htp5_01_Intro_Page_2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1.6  </a:t>
            </a:r>
            <a:r>
              <a:rPr lang="en-US">
                <a:solidFill>
                  <a:srgbClr val="3380E6"/>
                </a:solidFill>
                <a:latin typeface="Arial"/>
              </a:rPr>
              <a:t>Web Basics (cont.)</a:t>
            </a:r>
          </a:p>
        </p:txBody>
      </p:sp>
      <p:sp>
        <p:nvSpPr>
          <p:cNvPr id="76803" name="Text Placeholder 2"/>
          <p:cNvSpPr>
            <a:spLocks noGrp="1"/>
          </p:cNvSpPr>
          <p:nvPr>
            <p:ph type="body" idx="1"/>
          </p:nvPr>
        </p:nvSpPr>
        <p:spPr/>
        <p:txBody>
          <a:bodyPr/>
          <a:lstStyle/>
          <a:p>
            <a:pPr marL="136525" indent="0" eaLnBrk="1" hangingPunct="1">
              <a:lnSpc>
                <a:spcPct val="80000"/>
              </a:lnSpc>
              <a:buFont typeface="Verdana" panose="020B0604030504040204" pitchFamily="34" charset="0"/>
              <a:buNone/>
            </a:pPr>
            <a:r>
              <a:rPr lang="en-US" altLang="ko-KR" sz="1800" b="1" i="1">
                <a:solidFill>
                  <a:srgbClr val="000000"/>
                </a:solidFill>
                <a:ea typeface="굴림" panose="020B0600000101010101" pitchFamily="50" charset="-127"/>
              </a:rPr>
              <a:t>Client-Side Caching</a:t>
            </a:r>
          </a:p>
          <a:p>
            <a:pPr marL="136525" indent="0" eaLnBrk="1" hangingPunct="1">
              <a:lnSpc>
                <a:spcPct val="80000"/>
              </a:lnSpc>
            </a:pPr>
            <a:r>
              <a:rPr lang="en-US" altLang="ko-KR" sz="1700">
                <a:solidFill>
                  <a:srgbClr val="000000"/>
                </a:solidFill>
                <a:ea typeface="굴림" panose="020B0600000101010101" pitchFamily="50" charset="-127"/>
              </a:rPr>
              <a:t>Browsers often </a:t>
            </a:r>
            <a:r>
              <a:rPr lang="en-US" altLang="ko-KR" sz="1700">
                <a:solidFill>
                  <a:srgbClr val="0000FF"/>
                </a:solidFill>
                <a:ea typeface="굴림" panose="020B0600000101010101" pitchFamily="50" charset="-127"/>
              </a:rPr>
              <a:t>cache</a:t>
            </a:r>
            <a:r>
              <a:rPr lang="en-US" altLang="ko-KR" sz="1700">
                <a:solidFill>
                  <a:srgbClr val="000000"/>
                </a:solidFill>
                <a:ea typeface="굴림" panose="020B0600000101010101" pitchFamily="50" charset="-127"/>
              </a:rPr>
              <a:t> (save on disk) recently viewed web pages for quick reloading. </a:t>
            </a:r>
          </a:p>
          <a:p>
            <a:pPr marL="136525" indent="0" eaLnBrk="1" hangingPunct="1">
              <a:lnSpc>
                <a:spcPct val="80000"/>
              </a:lnSpc>
            </a:pPr>
            <a:r>
              <a:rPr lang="en-US" altLang="ko-KR" sz="1700">
                <a:solidFill>
                  <a:srgbClr val="000000"/>
                </a:solidFill>
                <a:ea typeface="굴림" panose="020B0600000101010101" pitchFamily="50" charset="-127"/>
              </a:rPr>
              <a:t>If there are no changes between the version stored in the cache and the current version on the web, this speeds up your browsing experience. </a:t>
            </a:r>
          </a:p>
          <a:p>
            <a:pPr marL="136525" indent="0" eaLnBrk="1" hangingPunct="1">
              <a:lnSpc>
                <a:spcPct val="80000"/>
              </a:lnSpc>
            </a:pPr>
            <a:r>
              <a:rPr lang="en-US" altLang="ko-KR" sz="1700">
                <a:solidFill>
                  <a:srgbClr val="000000"/>
                </a:solidFill>
                <a:ea typeface="굴림" panose="020B0600000101010101" pitchFamily="50" charset="-127"/>
              </a:rPr>
              <a:t>An HTTP response can indicate the length of time for which the content remains “fresh.” </a:t>
            </a:r>
          </a:p>
          <a:p>
            <a:pPr marL="136525" indent="0" eaLnBrk="1" hangingPunct="1">
              <a:lnSpc>
                <a:spcPct val="80000"/>
              </a:lnSpc>
            </a:pPr>
            <a:r>
              <a:rPr lang="en-US" altLang="ko-KR" sz="1700">
                <a:solidFill>
                  <a:srgbClr val="000000"/>
                </a:solidFill>
                <a:ea typeface="굴림" panose="020B0600000101010101" pitchFamily="50" charset="-127"/>
              </a:rPr>
              <a:t>If this amount of time has not been reached, the browser can avoid another request to the server. If not, the browser loads the document from the cache. </a:t>
            </a:r>
          </a:p>
          <a:p>
            <a:pPr marL="136525" indent="0" eaLnBrk="1" hangingPunct="1">
              <a:lnSpc>
                <a:spcPct val="80000"/>
              </a:lnSpc>
            </a:pPr>
            <a:r>
              <a:rPr lang="en-US" altLang="ko-KR" sz="1700">
                <a:solidFill>
                  <a:srgbClr val="000000"/>
                </a:solidFill>
                <a:ea typeface="굴림" panose="020B0600000101010101" pitchFamily="50" charset="-127"/>
              </a:rPr>
              <a:t>Similarly, there’s also the “not modified” HTTP response, indicating that the file content has not changed since it was last requested (which is information that’s send in the request). </a:t>
            </a:r>
          </a:p>
          <a:p>
            <a:pPr marL="136525" indent="0" eaLnBrk="1" hangingPunct="1">
              <a:lnSpc>
                <a:spcPct val="80000"/>
              </a:lnSpc>
            </a:pPr>
            <a:r>
              <a:rPr lang="en-US" altLang="ko-KR" sz="1700">
                <a:solidFill>
                  <a:srgbClr val="000000"/>
                </a:solidFill>
                <a:ea typeface="굴림" panose="020B0600000101010101" pitchFamily="50" charset="-127"/>
              </a:rPr>
              <a:t>Browsers typically do not cache the server’s response to a </a:t>
            </a:r>
            <a:r>
              <a:rPr lang="en-US" altLang="ko-KR" sz="1700">
                <a:solidFill>
                  <a:srgbClr val="000000"/>
                </a:solidFill>
                <a:latin typeface="Lucida Console" panose="020B0609040504020204" pitchFamily="49" charset="0"/>
                <a:ea typeface="굴림" panose="020B0600000101010101" pitchFamily="50" charset="-127"/>
              </a:rPr>
              <a:t>post</a:t>
            </a:r>
            <a:r>
              <a:rPr lang="en-US" altLang="ko-KR" sz="1700">
                <a:solidFill>
                  <a:srgbClr val="000000"/>
                </a:solidFill>
                <a:ea typeface="굴림" panose="020B0600000101010101" pitchFamily="50" charset="-127"/>
              </a:rPr>
              <a:t> request, because the next </a:t>
            </a:r>
            <a:r>
              <a:rPr lang="en-US" altLang="ko-KR" sz="1700">
                <a:solidFill>
                  <a:srgbClr val="000000"/>
                </a:solidFill>
                <a:latin typeface="Lucida Console" panose="020B0609040504020204" pitchFamily="49" charset="0"/>
                <a:ea typeface="굴림" panose="020B0600000101010101" pitchFamily="50" charset="-127"/>
              </a:rPr>
              <a:t>post</a:t>
            </a:r>
            <a:r>
              <a:rPr lang="en-US" altLang="ko-KR" sz="1700">
                <a:solidFill>
                  <a:srgbClr val="000000"/>
                </a:solidFill>
                <a:ea typeface="굴림" panose="020B0600000101010101" pitchFamily="50" charset="-127"/>
              </a:rPr>
              <a:t> might not return the same result.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1.7  </a:t>
            </a:r>
            <a:r>
              <a:rPr lang="en-US">
                <a:solidFill>
                  <a:srgbClr val="3380E6"/>
                </a:solidFill>
                <a:latin typeface="Arial"/>
              </a:rPr>
              <a:t>Multitier Application Architecture</a:t>
            </a:r>
          </a:p>
        </p:txBody>
      </p:sp>
      <p:sp>
        <p:nvSpPr>
          <p:cNvPr id="7782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Web-based applications are often </a:t>
            </a:r>
            <a:r>
              <a:rPr lang="en-US" altLang="ko-KR">
                <a:solidFill>
                  <a:srgbClr val="0000FF"/>
                </a:solidFill>
                <a:ea typeface="굴림" panose="020B0600000101010101" pitchFamily="50" charset="-127"/>
              </a:rPr>
              <a:t>multitier applications</a:t>
            </a:r>
            <a:r>
              <a:rPr lang="en-US" altLang="ko-KR">
                <a:solidFill>
                  <a:srgbClr val="000000"/>
                </a:solidFill>
                <a:ea typeface="굴림" panose="020B0600000101010101" pitchFamily="50" charset="-127"/>
              </a:rPr>
              <a:t> (sometimes referred to as </a:t>
            </a:r>
            <a:r>
              <a:rPr lang="en-US" altLang="ko-KR" b="1" i="1">
                <a:solidFill>
                  <a:srgbClr val="000000"/>
                </a:solidFill>
                <a:ea typeface="굴림" panose="020B0600000101010101" pitchFamily="50" charset="-127"/>
              </a:rPr>
              <a:t>n</a:t>
            </a:r>
            <a:r>
              <a:rPr lang="en-US" altLang="ko-KR">
                <a:solidFill>
                  <a:srgbClr val="0000FF"/>
                </a:solidFill>
                <a:ea typeface="굴림" panose="020B0600000101010101" pitchFamily="50" charset="-127"/>
              </a:rPr>
              <a:t>-tier applications</a:t>
            </a:r>
            <a:r>
              <a:rPr lang="en-US" altLang="ko-KR">
                <a:solidFill>
                  <a:srgbClr val="000000"/>
                </a:solidFill>
                <a:ea typeface="굴림" panose="020B0600000101010101" pitchFamily="50" charset="-127"/>
              </a:rPr>
              <a:t>) that divide functionality into separate </a:t>
            </a:r>
            <a:r>
              <a:rPr lang="en-US" altLang="ko-KR">
                <a:solidFill>
                  <a:srgbClr val="0000FF"/>
                </a:solidFill>
                <a:ea typeface="굴림" panose="020B0600000101010101" pitchFamily="50" charset="-127"/>
              </a:rPr>
              <a:t>tiers</a:t>
            </a:r>
            <a:r>
              <a:rPr lang="en-US" altLang="ko-KR">
                <a:solidFill>
                  <a:srgbClr val="000000"/>
                </a:solidFill>
                <a:ea typeface="굴림" panose="020B0600000101010101" pitchFamily="50" charset="-127"/>
              </a:rPr>
              <a:t> (i.e., logical groupings of functionality). </a:t>
            </a:r>
          </a:p>
          <a:p>
            <a:pPr eaLnBrk="1" hangingPunct="1"/>
            <a:r>
              <a:rPr lang="en-US" altLang="ko-KR">
                <a:solidFill>
                  <a:srgbClr val="000000"/>
                </a:solidFill>
                <a:ea typeface="굴림" panose="020B0600000101010101" pitchFamily="50" charset="-127"/>
              </a:rPr>
              <a:t>Figure 1.10 presents the basic structure of a </a:t>
            </a:r>
            <a:r>
              <a:rPr lang="en-US" altLang="ko-KR">
                <a:solidFill>
                  <a:srgbClr val="0000FF"/>
                </a:solidFill>
                <a:ea typeface="굴림" panose="020B0600000101010101" pitchFamily="50" charset="-127"/>
              </a:rPr>
              <a:t>three-tier web-based application</a:t>
            </a:r>
            <a:r>
              <a:rPr lang="en-US" altLang="ko-KR">
                <a:solidFill>
                  <a:srgbClr val="000000"/>
                </a:solidFill>
                <a:ea typeface="굴림" panose="020B0600000101010101" pitchFamily="50" charset="-127"/>
              </a:rPr>
              <a:t>.</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iw3htp5_01_Intro_Page_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1.7  </a:t>
            </a:r>
            <a:r>
              <a:rPr lang="en-US">
                <a:solidFill>
                  <a:srgbClr val="3380E6"/>
                </a:solidFill>
                <a:latin typeface="Arial"/>
              </a:rPr>
              <a:t>Multitier Application Architecture (cont.)</a:t>
            </a:r>
          </a:p>
        </p:txBody>
      </p:sp>
      <p:sp>
        <p:nvSpPr>
          <p:cNvPr id="79875" name="Text Placeholder 2"/>
          <p:cNvSpPr>
            <a:spLocks noGrp="1"/>
          </p:cNvSpPr>
          <p:nvPr>
            <p:ph type="body" idx="1"/>
          </p:nvPr>
        </p:nvSpPr>
        <p:spPr/>
        <p:txBody>
          <a:bodyPr/>
          <a:lstStyle/>
          <a:p>
            <a:pPr eaLnBrk="1" hangingPunct="1">
              <a:lnSpc>
                <a:spcPct val="80000"/>
              </a:lnSpc>
            </a:pPr>
            <a:r>
              <a:rPr lang="en-US" altLang="ko-KR" sz="1700">
                <a:solidFill>
                  <a:srgbClr val="000000"/>
                </a:solidFill>
                <a:ea typeface="굴림" panose="020B0600000101010101" pitchFamily="50" charset="-127"/>
              </a:rPr>
              <a:t>The </a:t>
            </a:r>
            <a:r>
              <a:rPr lang="en-US" altLang="ko-KR" sz="1700">
                <a:solidFill>
                  <a:srgbClr val="0000FF"/>
                </a:solidFill>
                <a:ea typeface="굴림" panose="020B0600000101010101" pitchFamily="50" charset="-127"/>
              </a:rPr>
              <a:t>bottom tier</a:t>
            </a:r>
            <a:r>
              <a:rPr lang="en-US" altLang="ko-KR" sz="1700">
                <a:solidFill>
                  <a:srgbClr val="000000"/>
                </a:solidFill>
                <a:ea typeface="굴림" panose="020B0600000101010101" pitchFamily="50" charset="-127"/>
              </a:rPr>
              <a:t> (also called the data tier or the information tier) maintains the application’s data. </a:t>
            </a:r>
          </a:p>
          <a:p>
            <a:pPr eaLnBrk="1" hangingPunct="1">
              <a:lnSpc>
                <a:spcPct val="80000"/>
              </a:lnSpc>
            </a:pPr>
            <a:r>
              <a:rPr lang="en-US" altLang="ko-KR" sz="1700">
                <a:solidFill>
                  <a:srgbClr val="000000"/>
                </a:solidFill>
                <a:ea typeface="굴림" panose="020B0600000101010101" pitchFamily="50" charset="-127"/>
              </a:rPr>
              <a:t>This tier typically stores data in a relational database management system (RDBMS).</a:t>
            </a:r>
          </a:p>
          <a:p>
            <a:pPr eaLnBrk="1" hangingPunct="1">
              <a:lnSpc>
                <a:spcPct val="80000"/>
              </a:lnSpc>
            </a:pPr>
            <a:r>
              <a:rPr lang="en-US" altLang="ko-KR" sz="1700">
                <a:solidFill>
                  <a:srgbClr val="000000"/>
                </a:solidFill>
                <a:ea typeface="굴림" panose="020B0600000101010101" pitchFamily="50" charset="-127"/>
              </a:rPr>
              <a:t>The </a:t>
            </a:r>
            <a:r>
              <a:rPr lang="en-US" altLang="ko-KR" sz="1700">
                <a:solidFill>
                  <a:srgbClr val="0000FF"/>
                </a:solidFill>
                <a:ea typeface="굴림" panose="020B0600000101010101" pitchFamily="50" charset="-127"/>
              </a:rPr>
              <a:t>middle tier</a:t>
            </a:r>
            <a:r>
              <a:rPr lang="en-US" altLang="ko-KR" sz="1700">
                <a:solidFill>
                  <a:srgbClr val="000000"/>
                </a:solidFill>
                <a:ea typeface="굴림" panose="020B0600000101010101" pitchFamily="50" charset="-127"/>
              </a:rPr>
              <a:t> implements business logic, controller logic and presentation logic to control interactions between the application’s clients and its data. </a:t>
            </a:r>
          </a:p>
          <a:p>
            <a:pPr eaLnBrk="1" hangingPunct="1">
              <a:lnSpc>
                <a:spcPct val="80000"/>
              </a:lnSpc>
            </a:pPr>
            <a:r>
              <a:rPr lang="en-US" altLang="ko-KR" sz="1700">
                <a:solidFill>
                  <a:srgbClr val="000000"/>
                </a:solidFill>
                <a:ea typeface="굴림" panose="020B0600000101010101" pitchFamily="50" charset="-127"/>
              </a:rPr>
              <a:t>The middle tier acts as an intermediary between data in the information tier and the application’s clients. </a:t>
            </a:r>
          </a:p>
          <a:p>
            <a:pPr eaLnBrk="1" hangingPunct="1">
              <a:lnSpc>
                <a:spcPct val="80000"/>
              </a:lnSpc>
            </a:pPr>
            <a:r>
              <a:rPr lang="en-US" altLang="ko-KR" sz="1700">
                <a:solidFill>
                  <a:srgbClr val="000000"/>
                </a:solidFill>
                <a:ea typeface="굴림" panose="020B0600000101010101" pitchFamily="50" charset="-127"/>
              </a:rPr>
              <a:t>The middle-tier </a:t>
            </a:r>
            <a:r>
              <a:rPr lang="en-US" altLang="ko-KR" sz="1700">
                <a:solidFill>
                  <a:srgbClr val="0000FF"/>
                </a:solidFill>
                <a:ea typeface="굴림" panose="020B0600000101010101" pitchFamily="50" charset="-127"/>
              </a:rPr>
              <a:t>controller logic</a:t>
            </a:r>
            <a:r>
              <a:rPr lang="en-US" altLang="ko-KR" sz="1700">
                <a:solidFill>
                  <a:srgbClr val="000000"/>
                </a:solidFill>
                <a:ea typeface="굴림" panose="020B0600000101010101" pitchFamily="50" charset="-127"/>
              </a:rPr>
              <a:t> processes client requests (such as requests to view a product catalog) and retrieves data from the database. </a:t>
            </a:r>
          </a:p>
          <a:p>
            <a:pPr eaLnBrk="1" hangingPunct="1">
              <a:lnSpc>
                <a:spcPct val="80000"/>
              </a:lnSpc>
            </a:pPr>
            <a:r>
              <a:rPr lang="en-US" altLang="ko-KR" sz="1700">
                <a:solidFill>
                  <a:srgbClr val="000000"/>
                </a:solidFill>
                <a:ea typeface="굴림" panose="020B0600000101010101" pitchFamily="50" charset="-127"/>
              </a:rPr>
              <a:t>The middle-tier </a:t>
            </a:r>
            <a:r>
              <a:rPr lang="en-US" altLang="ko-KR" sz="1700">
                <a:solidFill>
                  <a:srgbClr val="0000FF"/>
                </a:solidFill>
                <a:ea typeface="굴림" panose="020B0600000101010101" pitchFamily="50" charset="-127"/>
              </a:rPr>
              <a:t>presentation logic</a:t>
            </a:r>
            <a:r>
              <a:rPr lang="en-US" altLang="ko-KR" sz="1700">
                <a:solidFill>
                  <a:srgbClr val="000000"/>
                </a:solidFill>
                <a:ea typeface="굴림" panose="020B0600000101010101" pitchFamily="50" charset="-127"/>
              </a:rPr>
              <a:t> then processes data from the information tier and presents the content to the client. </a:t>
            </a:r>
          </a:p>
          <a:p>
            <a:pPr eaLnBrk="1" hangingPunct="1">
              <a:lnSpc>
                <a:spcPct val="80000"/>
              </a:lnSpc>
            </a:pPr>
            <a:r>
              <a:rPr lang="en-US" altLang="ko-KR" sz="1700">
                <a:solidFill>
                  <a:srgbClr val="000000"/>
                </a:solidFill>
                <a:ea typeface="굴림" panose="020B0600000101010101" pitchFamily="50" charset="-127"/>
              </a:rPr>
              <a:t>Web applications typically present data to clients as HTML documents.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1.7  </a:t>
            </a:r>
            <a:r>
              <a:rPr lang="en-US">
                <a:solidFill>
                  <a:srgbClr val="3380E6"/>
                </a:solidFill>
                <a:latin typeface="Arial"/>
              </a:rPr>
              <a:t>Multitier Application Architecture (cont.)</a:t>
            </a:r>
          </a:p>
        </p:txBody>
      </p:sp>
      <p:sp>
        <p:nvSpPr>
          <p:cNvPr id="80899" name="Text Placeholder 2"/>
          <p:cNvSpPr>
            <a:spLocks noGrp="1"/>
          </p:cNvSpPr>
          <p:nvPr>
            <p:ph type="body" idx="1"/>
          </p:nvPr>
        </p:nvSpPr>
        <p:spPr/>
        <p:txBody>
          <a:bodyPr/>
          <a:lstStyle/>
          <a:p>
            <a:pPr eaLnBrk="1" hangingPunct="1">
              <a:lnSpc>
                <a:spcPct val="80000"/>
              </a:lnSpc>
            </a:pPr>
            <a:r>
              <a:rPr lang="en-US" altLang="ko-KR" sz="1900">
                <a:solidFill>
                  <a:srgbClr val="0000FF"/>
                </a:solidFill>
                <a:ea typeface="굴림" panose="020B0600000101010101" pitchFamily="50" charset="-127"/>
              </a:rPr>
              <a:t>Business logic</a:t>
            </a:r>
            <a:r>
              <a:rPr lang="en-US" altLang="ko-KR" sz="1900">
                <a:solidFill>
                  <a:srgbClr val="000000"/>
                </a:solidFill>
                <a:ea typeface="굴림" panose="020B0600000101010101" pitchFamily="50" charset="-127"/>
              </a:rPr>
              <a:t> in the middle tier enforces </a:t>
            </a:r>
            <a:r>
              <a:rPr lang="en-US" altLang="ko-KR" sz="1900">
                <a:solidFill>
                  <a:srgbClr val="0000FF"/>
                </a:solidFill>
                <a:ea typeface="굴림" panose="020B0600000101010101" pitchFamily="50" charset="-127"/>
              </a:rPr>
              <a:t>business rules</a:t>
            </a:r>
            <a:r>
              <a:rPr lang="en-US" altLang="ko-KR" sz="1900">
                <a:solidFill>
                  <a:srgbClr val="000000"/>
                </a:solidFill>
                <a:ea typeface="굴림" panose="020B0600000101010101" pitchFamily="50" charset="-127"/>
              </a:rPr>
              <a:t> and ensures that data is reliable before the application updates a database or presents data to users. </a:t>
            </a:r>
          </a:p>
          <a:p>
            <a:pPr eaLnBrk="1" hangingPunct="1">
              <a:lnSpc>
                <a:spcPct val="80000"/>
              </a:lnSpc>
            </a:pPr>
            <a:r>
              <a:rPr lang="en-US" altLang="ko-KR" sz="1900">
                <a:solidFill>
                  <a:srgbClr val="000000"/>
                </a:solidFill>
                <a:ea typeface="굴림" panose="020B0600000101010101" pitchFamily="50" charset="-127"/>
              </a:rPr>
              <a:t>Business rules dictate how clients access data and how applications process data. </a:t>
            </a:r>
          </a:p>
          <a:p>
            <a:pPr eaLnBrk="1" hangingPunct="1">
              <a:lnSpc>
                <a:spcPct val="80000"/>
              </a:lnSpc>
            </a:pPr>
            <a:r>
              <a:rPr lang="en-US" altLang="ko-KR" sz="1900">
                <a:solidFill>
                  <a:srgbClr val="000000"/>
                </a:solidFill>
                <a:ea typeface="굴림" panose="020B0600000101010101" pitchFamily="50" charset="-127"/>
              </a:rPr>
              <a:t>The </a:t>
            </a:r>
            <a:r>
              <a:rPr lang="en-US" altLang="ko-KR" sz="1900">
                <a:solidFill>
                  <a:srgbClr val="0000FF"/>
                </a:solidFill>
                <a:ea typeface="굴림" panose="020B0600000101010101" pitchFamily="50" charset="-127"/>
              </a:rPr>
              <a:t>top tier</a:t>
            </a:r>
            <a:r>
              <a:rPr lang="en-US" altLang="ko-KR" sz="1900">
                <a:solidFill>
                  <a:srgbClr val="000000"/>
                </a:solidFill>
                <a:ea typeface="굴림" panose="020B0600000101010101" pitchFamily="50" charset="-127"/>
              </a:rPr>
              <a:t>, or client tier, is the application’s user interface, which gathers input and displays output. </a:t>
            </a:r>
          </a:p>
          <a:p>
            <a:pPr eaLnBrk="1" hangingPunct="1">
              <a:lnSpc>
                <a:spcPct val="80000"/>
              </a:lnSpc>
            </a:pPr>
            <a:r>
              <a:rPr lang="en-US" altLang="ko-KR" sz="1900">
                <a:solidFill>
                  <a:srgbClr val="000000"/>
                </a:solidFill>
                <a:ea typeface="굴림" panose="020B0600000101010101" pitchFamily="50" charset="-127"/>
              </a:rPr>
              <a:t>Users interact directly with the application through the user interface, which is typically a web browser or a mobile device. </a:t>
            </a:r>
          </a:p>
          <a:p>
            <a:pPr eaLnBrk="1" hangingPunct="1">
              <a:lnSpc>
                <a:spcPct val="80000"/>
              </a:lnSpc>
            </a:pPr>
            <a:r>
              <a:rPr lang="en-US" altLang="ko-KR" sz="1900">
                <a:solidFill>
                  <a:srgbClr val="000000"/>
                </a:solidFill>
                <a:ea typeface="굴림" panose="020B0600000101010101" pitchFamily="50" charset="-127"/>
              </a:rPr>
              <a:t>In response to user actions (e.g., clicking a hyperlink), the client tier interacts with the middle tier to make requests and to retrieve data from the information tier. </a:t>
            </a:r>
          </a:p>
          <a:p>
            <a:pPr eaLnBrk="1" hangingPunct="1">
              <a:lnSpc>
                <a:spcPct val="80000"/>
              </a:lnSpc>
            </a:pPr>
            <a:r>
              <a:rPr lang="en-US" altLang="ko-KR" sz="1900">
                <a:solidFill>
                  <a:srgbClr val="000000"/>
                </a:solidFill>
                <a:ea typeface="굴림" panose="020B0600000101010101" pitchFamily="50" charset="-127"/>
              </a:rPr>
              <a:t>The client tier then displays the data retrieved for the user.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1.8  </a:t>
            </a:r>
            <a:r>
              <a:rPr lang="en-US">
                <a:solidFill>
                  <a:srgbClr val="3380E6"/>
                </a:solidFill>
                <a:latin typeface="Arial"/>
              </a:rPr>
              <a:t>Client-Side Scripting versus Server-Side Scripting</a:t>
            </a:r>
          </a:p>
        </p:txBody>
      </p:sp>
      <p:sp>
        <p:nvSpPr>
          <p:cNvPr id="81923"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Client-side scripting with JavaScript can be used to validate user input, to interact with the browser, to enhance web pages, and to add client/server communication between a browser and a web server.</a:t>
            </a:r>
          </a:p>
          <a:p>
            <a:pPr eaLnBrk="1" hangingPunct="1">
              <a:lnSpc>
                <a:spcPct val="80000"/>
              </a:lnSpc>
            </a:pPr>
            <a:r>
              <a:rPr lang="en-US" altLang="ko-KR" sz="1900">
                <a:solidFill>
                  <a:srgbClr val="000000"/>
                </a:solidFill>
                <a:ea typeface="굴림" panose="020B0600000101010101" pitchFamily="50" charset="-127"/>
              </a:rPr>
              <a:t>Client-side scripting does have limitations, such as browser dependency; the browser or </a:t>
            </a:r>
            <a:r>
              <a:rPr lang="en-US" altLang="ko-KR" sz="1900">
                <a:solidFill>
                  <a:srgbClr val="0000FF"/>
                </a:solidFill>
                <a:ea typeface="굴림" panose="020B0600000101010101" pitchFamily="50" charset="-127"/>
              </a:rPr>
              <a:t>scripting host</a:t>
            </a:r>
            <a:r>
              <a:rPr lang="en-US" altLang="ko-KR" sz="1900">
                <a:solidFill>
                  <a:srgbClr val="000000"/>
                </a:solidFill>
                <a:ea typeface="굴림" panose="020B0600000101010101" pitchFamily="50" charset="-127"/>
              </a:rPr>
              <a:t> must support the scripting language and capabilities. </a:t>
            </a:r>
          </a:p>
          <a:p>
            <a:pPr eaLnBrk="1" hangingPunct="1">
              <a:lnSpc>
                <a:spcPct val="80000"/>
              </a:lnSpc>
            </a:pPr>
            <a:r>
              <a:rPr lang="en-US" altLang="ko-KR" sz="1900">
                <a:solidFill>
                  <a:srgbClr val="000000"/>
                </a:solidFill>
                <a:ea typeface="굴림" panose="020B0600000101010101" pitchFamily="50" charset="-127"/>
              </a:rPr>
              <a:t>Scripts are restricted from arbitrarily accessing the local hardware and file system for security reasons. </a:t>
            </a:r>
          </a:p>
          <a:p>
            <a:pPr eaLnBrk="1" hangingPunct="1">
              <a:lnSpc>
                <a:spcPct val="80000"/>
              </a:lnSpc>
            </a:pPr>
            <a:r>
              <a:rPr lang="en-US" altLang="ko-KR" sz="1900">
                <a:solidFill>
                  <a:srgbClr val="000000"/>
                </a:solidFill>
                <a:ea typeface="굴림" panose="020B0600000101010101" pitchFamily="50" charset="-127"/>
              </a:rPr>
              <a:t>Another issue is that client-side scripts can be viewed by the client by using the browser’s source-viewing capability. </a:t>
            </a:r>
          </a:p>
          <a:p>
            <a:pPr eaLnBrk="1" hangingPunct="1">
              <a:lnSpc>
                <a:spcPct val="80000"/>
              </a:lnSpc>
            </a:pPr>
            <a:r>
              <a:rPr lang="en-US" altLang="ko-KR" sz="1900">
                <a:solidFill>
                  <a:srgbClr val="000000"/>
                </a:solidFill>
                <a:ea typeface="굴림" panose="020B0600000101010101" pitchFamily="50" charset="-127"/>
              </a:rPr>
              <a:t>Sensitive information, such as passwords or other personally identifiable data, should not be on the client. </a:t>
            </a:r>
          </a:p>
          <a:p>
            <a:pPr eaLnBrk="1" hangingPunct="1">
              <a:lnSpc>
                <a:spcPct val="80000"/>
              </a:lnSpc>
            </a:pPr>
            <a:r>
              <a:rPr lang="en-US" altLang="ko-KR" sz="1900">
                <a:solidFill>
                  <a:srgbClr val="000000"/>
                </a:solidFill>
                <a:ea typeface="굴림" panose="020B0600000101010101" pitchFamily="50" charset="-127"/>
              </a:rPr>
              <a:t>All client-side data validation should be mirrored on the server. Also, placing certain operations in JavaScript on the client can open web applications to security issues.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1.8  </a:t>
            </a:r>
            <a:r>
              <a:rPr lang="en-US">
                <a:solidFill>
                  <a:srgbClr val="3380E6"/>
                </a:solidFill>
                <a:latin typeface="Arial"/>
              </a:rPr>
              <a:t>Client-Side Scripting versus Server-Side Scripting (cont.)</a:t>
            </a:r>
          </a:p>
        </p:txBody>
      </p:sp>
      <p:sp>
        <p:nvSpPr>
          <p:cNvPr id="82947"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Programmers have more flexibility with </a:t>
            </a:r>
            <a:r>
              <a:rPr lang="en-US" altLang="ko-KR" sz="1900">
                <a:solidFill>
                  <a:srgbClr val="0000FF"/>
                </a:solidFill>
                <a:ea typeface="굴림" panose="020B0600000101010101" pitchFamily="50" charset="-127"/>
              </a:rPr>
              <a:t>server-side scripts</a:t>
            </a:r>
            <a:r>
              <a:rPr lang="en-US" altLang="ko-KR" sz="1900">
                <a:solidFill>
                  <a:srgbClr val="000000"/>
                </a:solidFill>
                <a:ea typeface="굴림" panose="020B0600000101010101" pitchFamily="50" charset="-127"/>
              </a:rPr>
              <a:t>, which often generate custom responses for clients. </a:t>
            </a:r>
          </a:p>
          <a:p>
            <a:pPr eaLnBrk="1" hangingPunct="1">
              <a:lnSpc>
                <a:spcPct val="80000"/>
              </a:lnSpc>
            </a:pPr>
            <a:r>
              <a:rPr lang="en-US" altLang="ko-KR" sz="1900">
                <a:solidFill>
                  <a:srgbClr val="000000"/>
                </a:solidFill>
                <a:ea typeface="굴림" panose="020B0600000101010101" pitchFamily="50" charset="-127"/>
              </a:rPr>
              <a:t>For example, a client might connect to an airline’s web server and request a list of flights from Boston to San Francisco between April 19 and May 5. The server queries the database, dynamically generates an HTML document containing the flight list and sends the document to the client. This technology allows clients to obtain the most current flight information from the database by connecting to an airline’s web server.</a:t>
            </a:r>
          </a:p>
          <a:p>
            <a:pPr eaLnBrk="1" hangingPunct="1">
              <a:lnSpc>
                <a:spcPct val="80000"/>
              </a:lnSpc>
            </a:pPr>
            <a:r>
              <a:rPr lang="en-US" altLang="ko-KR" sz="1900">
                <a:solidFill>
                  <a:srgbClr val="000000"/>
                </a:solidFill>
                <a:ea typeface="굴림" panose="020B0600000101010101" pitchFamily="50" charset="-127"/>
              </a:rPr>
              <a:t>Server-side scripting languages have a wider range of programmatic capabilities than their client-side equivalents. </a:t>
            </a:r>
          </a:p>
          <a:p>
            <a:pPr eaLnBrk="1" hangingPunct="1">
              <a:lnSpc>
                <a:spcPct val="80000"/>
              </a:lnSpc>
            </a:pPr>
            <a:r>
              <a:rPr lang="en-US" altLang="ko-KR" sz="1900">
                <a:solidFill>
                  <a:srgbClr val="000000"/>
                </a:solidFill>
                <a:ea typeface="굴림" panose="020B0600000101010101" pitchFamily="50" charset="-127"/>
              </a:rPr>
              <a:t>Server-side scripts also have access to server-side software that extends server functionality—Microsoft web servers use </a:t>
            </a:r>
            <a:r>
              <a:rPr lang="en-US" altLang="ko-KR" sz="1900">
                <a:solidFill>
                  <a:srgbClr val="0000FF"/>
                </a:solidFill>
                <a:ea typeface="굴림" panose="020B0600000101010101" pitchFamily="50" charset="-127"/>
              </a:rPr>
              <a:t>ISAPI (Internet Server Application Program Interface) extensions</a:t>
            </a:r>
            <a:r>
              <a:rPr lang="en-US" altLang="ko-KR" sz="1900">
                <a:solidFill>
                  <a:srgbClr val="000000"/>
                </a:solidFill>
                <a:ea typeface="굴림" panose="020B0600000101010101" pitchFamily="50" charset="-127"/>
              </a:rPr>
              <a:t> and Apache HTTP Servers use </a:t>
            </a:r>
            <a:r>
              <a:rPr lang="en-US" altLang="ko-KR" sz="1900">
                <a:solidFill>
                  <a:srgbClr val="0000FF"/>
                </a:solidFill>
                <a:ea typeface="굴림" panose="020B0600000101010101" pitchFamily="50" charset="-127"/>
              </a:rPr>
              <a:t>modules</a:t>
            </a:r>
            <a:r>
              <a:rPr lang="en-US" altLang="ko-KR" sz="1900">
                <a:solidFill>
                  <a:srgbClr val="000000"/>
                </a:solidFill>
                <a:ea typeface="굴림" panose="020B0600000101010101" pitchFamily="50" charset="-127"/>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1.9  </a:t>
            </a:r>
            <a:r>
              <a:rPr lang="en-US">
                <a:solidFill>
                  <a:srgbClr val="3380E6"/>
                </a:solidFill>
                <a:latin typeface="Arial"/>
              </a:rPr>
              <a:t>World Wide Web Consortium (W3C)</a:t>
            </a:r>
          </a:p>
        </p:txBody>
      </p:sp>
      <p:sp>
        <p:nvSpPr>
          <p:cNvPr id="83971"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In October 1994, Tim Berners-Lee founded an organization—the </a:t>
            </a:r>
            <a:r>
              <a:rPr lang="en-US" altLang="ko-KR" sz="1900">
                <a:solidFill>
                  <a:srgbClr val="0000FF"/>
                </a:solidFill>
                <a:ea typeface="굴림" panose="020B0600000101010101" pitchFamily="50" charset="-127"/>
              </a:rPr>
              <a:t>World Wide Web Consortium</a:t>
            </a:r>
            <a:r>
              <a:rPr lang="en-US" altLang="ko-KR" sz="1900">
                <a:solidFill>
                  <a:srgbClr val="000000"/>
                </a:solidFill>
                <a:ea typeface="굴림" panose="020B0600000101010101" pitchFamily="50" charset="-127"/>
              </a:rPr>
              <a:t> (</a:t>
            </a:r>
            <a:r>
              <a:rPr lang="en-US" altLang="ko-KR" sz="1900">
                <a:solidFill>
                  <a:srgbClr val="0000FF"/>
                </a:solidFill>
                <a:ea typeface="굴림" panose="020B0600000101010101" pitchFamily="50" charset="-127"/>
              </a:rPr>
              <a:t>W3C</a:t>
            </a:r>
            <a:r>
              <a:rPr lang="en-US" altLang="ko-KR" sz="1900">
                <a:solidFill>
                  <a:srgbClr val="000000"/>
                </a:solidFill>
                <a:ea typeface="굴림" panose="020B0600000101010101" pitchFamily="50" charset="-127"/>
              </a:rPr>
              <a:t>)—devoted to developing nonproprietary, interoperable technologies for the World Wide Web. </a:t>
            </a:r>
          </a:p>
          <a:p>
            <a:pPr eaLnBrk="1" hangingPunct="1">
              <a:lnSpc>
                <a:spcPct val="80000"/>
              </a:lnSpc>
            </a:pPr>
            <a:r>
              <a:rPr lang="en-US" altLang="ko-KR" sz="1900">
                <a:solidFill>
                  <a:srgbClr val="000000"/>
                </a:solidFill>
                <a:ea typeface="굴림" panose="020B0600000101010101" pitchFamily="50" charset="-127"/>
              </a:rPr>
              <a:t>One of the W3C’s primary goals is to make the web universally </a:t>
            </a:r>
            <a:r>
              <a:rPr lang="en-US" altLang="ko-KR" sz="1900" i="1">
                <a:solidFill>
                  <a:srgbClr val="000000"/>
                </a:solidFill>
                <a:ea typeface="굴림" panose="020B0600000101010101" pitchFamily="50" charset="-127"/>
              </a:rPr>
              <a:t>accessible</a:t>
            </a:r>
            <a:r>
              <a:rPr lang="en-US" altLang="ko-KR" sz="1900">
                <a:solidFill>
                  <a:srgbClr val="000000"/>
                </a:solidFill>
                <a:ea typeface="굴림" panose="020B0600000101010101" pitchFamily="50" charset="-127"/>
              </a:rPr>
              <a:t>—regardless of disability, language or culture. </a:t>
            </a:r>
          </a:p>
          <a:p>
            <a:pPr eaLnBrk="1" hangingPunct="1">
              <a:lnSpc>
                <a:spcPct val="80000"/>
              </a:lnSpc>
            </a:pPr>
            <a:r>
              <a:rPr lang="en-US" altLang="ko-KR" sz="1900">
                <a:solidFill>
                  <a:srgbClr val="000000"/>
                </a:solidFill>
                <a:ea typeface="굴림" panose="020B0600000101010101" pitchFamily="50" charset="-127"/>
              </a:rPr>
              <a:t>The W3C is also a standards organization. </a:t>
            </a:r>
          </a:p>
          <a:p>
            <a:pPr eaLnBrk="1" hangingPunct="1">
              <a:lnSpc>
                <a:spcPct val="80000"/>
              </a:lnSpc>
            </a:pPr>
            <a:r>
              <a:rPr lang="en-US" altLang="ko-KR" sz="1900">
                <a:solidFill>
                  <a:srgbClr val="000000"/>
                </a:solidFill>
                <a:ea typeface="굴림" panose="020B0600000101010101" pitchFamily="50" charset="-127"/>
              </a:rPr>
              <a:t>Web technologies standardized by the W3C are called </a:t>
            </a:r>
            <a:r>
              <a:rPr lang="en-US" altLang="ko-KR" sz="1900">
                <a:solidFill>
                  <a:srgbClr val="0000FF"/>
                </a:solidFill>
                <a:ea typeface="굴림" panose="020B0600000101010101" pitchFamily="50" charset="-127"/>
              </a:rPr>
              <a:t>Recommendations</a:t>
            </a:r>
            <a:r>
              <a:rPr lang="en-US" altLang="ko-KR" sz="1900">
                <a:solidFill>
                  <a:srgbClr val="000000"/>
                </a:solidFill>
                <a:ea typeface="굴림" panose="020B0600000101010101" pitchFamily="50" charset="-127"/>
              </a:rPr>
              <a:t>. </a:t>
            </a:r>
          </a:p>
          <a:p>
            <a:pPr eaLnBrk="1" hangingPunct="1">
              <a:lnSpc>
                <a:spcPct val="80000"/>
              </a:lnSpc>
            </a:pPr>
            <a:r>
              <a:rPr lang="en-US" altLang="ko-KR" sz="1900">
                <a:solidFill>
                  <a:srgbClr val="000000"/>
                </a:solidFill>
                <a:ea typeface="굴림" panose="020B0600000101010101" pitchFamily="50" charset="-127"/>
              </a:rPr>
              <a:t>Current and forthcoming W3C Recommendations include the HyperText Markup Language 5 (HTML5), Cascading Style Sheets 3 (CSS3) and the Extensible Markup Language (XML).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a:t>
            </a:r>
          </a:p>
        </p:txBody>
      </p:sp>
      <p:sp>
        <p:nvSpPr>
          <p:cNvPr id="84995" name="Text Placeholder 2"/>
          <p:cNvSpPr>
            <a:spLocks noGrp="1"/>
          </p:cNvSpPr>
          <p:nvPr>
            <p:ph type="body" idx="1"/>
          </p:nvPr>
        </p:nvSpPr>
        <p:spPr/>
        <p:txBody>
          <a:bodyPr/>
          <a:lstStyle/>
          <a:p>
            <a:pPr eaLnBrk="1" hangingPunct="1">
              <a:lnSpc>
                <a:spcPct val="80000"/>
              </a:lnSpc>
            </a:pPr>
            <a:r>
              <a:rPr lang="en-US" altLang="ko-KR" sz="2300">
                <a:solidFill>
                  <a:srgbClr val="000000"/>
                </a:solidFill>
                <a:ea typeface="굴림" panose="020B0600000101010101" pitchFamily="50" charset="-127"/>
              </a:rPr>
              <a:t>In 2003 there was a noticeable shift in how people and businesses were using the web and developing web-based applications. </a:t>
            </a:r>
          </a:p>
          <a:p>
            <a:pPr eaLnBrk="1" hangingPunct="1">
              <a:lnSpc>
                <a:spcPct val="80000"/>
              </a:lnSpc>
            </a:pPr>
            <a:r>
              <a:rPr lang="en-US" altLang="ko-KR" sz="2300">
                <a:solidFill>
                  <a:srgbClr val="000000"/>
                </a:solidFill>
                <a:ea typeface="굴림" panose="020B0600000101010101" pitchFamily="50" charset="-127"/>
              </a:rPr>
              <a:t>The term </a:t>
            </a:r>
            <a:r>
              <a:rPr lang="en-US" altLang="ko-KR" sz="2300">
                <a:solidFill>
                  <a:srgbClr val="0000FF"/>
                </a:solidFill>
                <a:ea typeface="굴림" panose="020B0600000101010101" pitchFamily="50" charset="-127"/>
              </a:rPr>
              <a:t>Web 2.0</a:t>
            </a:r>
            <a:r>
              <a:rPr lang="en-US" altLang="ko-KR" sz="2300">
                <a:solidFill>
                  <a:srgbClr val="000000"/>
                </a:solidFill>
                <a:ea typeface="굴림" panose="020B0600000101010101" pitchFamily="50" charset="-127"/>
              </a:rPr>
              <a:t> was coined by </a:t>
            </a:r>
            <a:r>
              <a:rPr lang="en-US" altLang="ko-KR" sz="2300">
                <a:solidFill>
                  <a:srgbClr val="0000FF"/>
                </a:solidFill>
                <a:ea typeface="굴림" panose="020B0600000101010101" pitchFamily="50" charset="-127"/>
              </a:rPr>
              <a:t>Dale Dougherty</a:t>
            </a:r>
            <a:r>
              <a:rPr lang="en-US" altLang="ko-KR" sz="2300">
                <a:solidFill>
                  <a:srgbClr val="000000"/>
                </a:solidFill>
                <a:ea typeface="굴림" panose="020B0600000101010101" pitchFamily="50" charset="-127"/>
              </a:rPr>
              <a:t> of </a:t>
            </a:r>
            <a:r>
              <a:rPr lang="en-US" altLang="ko-KR" sz="2300">
                <a:solidFill>
                  <a:srgbClr val="0000FF"/>
                </a:solidFill>
                <a:ea typeface="굴림" panose="020B0600000101010101" pitchFamily="50" charset="-127"/>
              </a:rPr>
              <a:t>O’Reilly Media</a:t>
            </a:r>
            <a:r>
              <a:rPr lang="en-US" altLang="ko-KR" sz="2300">
                <a:solidFill>
                  <a:srgbClr val="000000"/>
                </a:solidFill>
                <a:ea typeface="굴림" panose="020B0600000101010101" pitchFamily="50" charset="-127"/>
              </a:rPr>
              <a:t> in 2003 to describe this trend. </a:t>
            </a:r>
          </a:p>
          <a:p>
            <a:pPr lvl="1" eaLnBrk="1" hangingPunct="1">
              <a:lnSpc>
                <a:spcPct val="80000"/>
              </a:lnSpc>
            </a:pPr>
            <a:r>
              <a:rPr lang="en-US" altLang="ko-KR" sz="2000">
                <a:ea typeface="굴림" panose="020B0600000101010101" pitchFamily="50" charset="-127"/>
              </a:rPr>
              <a:t>T. OReilly, ôWhat is Web 2.0: Design Patterns and Business Models for the Next Generation of Software.ö September 2005 &lt;http://www.oreillynet.com/pub/a/oreilly/tim/news/2005/09/30/what-is-web-20.html?page=1&gt;.</a:t>
            </a:r>
          </a:p>
          <a:p>
            <a:pPr eaLnBrk="1" hangingPunct="1">
              <a:lnSpc>
                <a:spcPct val="80000"/>
              </a:lnSpc>
            </a:pPr>
            <a:r>
              <a:rPr lang="en-US" altLang="ko-KR" sz="2300">
                <a:solidFill>
                  <a:srgbClr val="000000"/>
                </a:solidFill>
                <a:ea typeface="굴림" panose="020B0600000101010101" pitchFamily="50" charset="-127"/>
              </a:rPr>
              <a:t>Generally, Web 2.0 companies use the web as a platform to create collaborative, community-based sites (e.g., social networking sites, blogs, wikis).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z="2000" dirty="0"/>
              <a:t>왜 전통적 기업은 플랫폼 기업으로 진화하지 못했는가</a:t>
            </a:r>
            <a:r>
              <a:rPr lang="en-US" altLang="ko-KR" sz="2000" dirty="0"/>
              <a:t>?</a:t>
            </a:r>
            <a:endParaRPr lang="ko-KR" altLang="en-US" sz="2000" dirty="0"/>
          </a:p>
        </p:txBody>
      </p:sp>
      <p:sp>
        <p:nvSpPr>
          <p:cNvPr id="3" name="내용 개체 틀 2"/>
          <p:cNvSpPr>
            <a:spLocks noGrp="1"/>
          </p:cNvSpPr>
          <p:nvPr>
            <p:ph idx="1"/>
          </p:nvPr>
        </p:nvSpPr>
        <p:spPr/>
        <p:txBody>
          <a:bodyPr/>
          <a:lstStyle/>
          <a:p>
            <a:endParaRPr lang="en-US" altLang="ko-KR" dirty="0"/>
          </a:p>
          <a:p>
            <a:r>
              <a:rPr lang="ko-KR" altLang="en-US" dirty="0" err="1"/>
              <a:t>블록버스터</a:t>
            </a:r>
            <a:r>
              <a:rPr lang="ko-KR" altLang="en-US" dirty="0"/>
              <a:t> </a:t>
            </a:r>
            <a:r>
              <a:rPr lang="en-US" altLang="ko-KR" dirty="0">
                <a:sym typeface="Wingdings" panose="05000000000000000000" pitchFamily="2" charset="2"/>
              </a:rPr>
              <a:t> </a:t>
            </a:r>
            <a:r>
              <a:rPr lang="ko-KR" altLang="en-US" dirty="0" err="1">
                <a:sym typeface="Wingdings" panose="05000000000000000000" pitchFamily="2" charset="2"/>
              </a:rPr>
              <a:t>넷플릭스</a:t>
            </a:r>
            <a:endParaRPr lang="en-US" altLang="ko-KR" dirty="0">
              <a:sym typeface="Wingdings" panose="05000000000000000000" pitchFamily="2" charset="2"/>
            </a:endParaRPr>
          </a:p>
          <a:p>
            <a:endParaRPr lang="en-US" altLang="ko-KR" dirty="0">
              <a:sym typeface="Wingdings" panose="05000000000000000000" pitchFamily="2" charset="2"/>
            </a:endParaRPr>
          </a:p>
          <a:p>
            <a:r>
              <a:rPr lang="ko-KR" altLang="en-US" dirty="0" err="1">
                <a:sym typeface="Wingdings" panose="05000000000000000000" pitchFamily="2" charset="2"/>
              </a:rPr>
              <a:t>타워레코드</a:t>
            </a:r>
            <a:r>
              <a:rPr lang="ko-KR" altLang="en-US" dirty="0">
                <a:sym typeface="Wingdings" panose="05000000000000000000" pitchFamily="2" charset="2"/>
              </a:rPr>
              <a:t> </a:t>
            </a:r>
            <a:r>
              <a:rPr lang="en-US" altLang="ko-KR" dirty="0">
                <a:sym typeface="Wingdings" panose="05000000000000000000" pitchFamily="2" charset="2"/>
              </a:rPr>
              <a:t> </a:t>
            </a:r>
            <a:r>
              <a:rPr lang="ko-KR" altLang="en-US" dirty="0">
                <a:sym typeface="Wingdings" panose="05000000000000000000" pitchFamily="2" charset="2"/>
              </a:rPr>
              <a:t>아이튠즈</a:t>
            </a:r>
            <a:endParaRPr lang="en-US" altLang="ko-KR" dirty="0">
              <a:sym typeface="Wingdings" panose="05000000000000000000" pitchFamily="2" charset="2"/>
            </a:endParaRPr>
          </a:p>
          <a:p>
            <a:endParaRPr lang="en-US" altLang="ko-KR" dirty="0">
              <a:sym typeface="Wingdings" panose="05000000000000000000" pitchFamily="2" charset="2"/>
            </a:endParaRPr>
          </a:p>
          <a:p>
            <a:r>
              <a:rPr lang="ko-KR" altLang="en-US" dirty="0" err="1">
                <a:sym typeface="Wingdings" panose="05000000000000000000" pitchFamily="2" charset="2"/>
              </a:rPr>
              <a:t>반스앤드노블스</a:t>
            </a:r>
            <a:r>
              <a:rPr lang="ko-KR" altLang="en-US" dirty="0">
                <a:sym typeface="Wingdings" panose="05000000000000000000" pitchFamily="2" charset="2"/>
              </a:rPr>
              <a:t> </a:t>
            </a:r>
            <a:r>
              <a:rPr lang="en-US" altLang="ko-KR" dirty="0">
                <a:sym typeface="Wingdings" panose="05000000000000000000" pitchFamily="2" charset="2"/>
              </a:rPr>
              <a:t> </a:t>
            </a:r>
            <a:r>
              <a:rPr lang="ko-KR" altLang="en-US" dirty="0">
                <a:sym typeface="Wingdings" panose="05000000000000000000" pitchFamily="2" charset="2"/>
              </a:rPr>
              <a:t>아마존 </a:t>
            </a:r>
            <a:endParaRPr lang="en-US" altLang="ko-KR" dirty="0">
              <a:sym typeface="Wingdings" panose="05000000000000000000" pitchFamily="2" charset="2"/>
            </a:endParaRPr>
          </a:p>
          <a:p>
            <a:endParaRPr lang="en-US" altLang="ko-KR" dirty="0">
              <a:sym typeface="Wingdings" panose="05000000000000000000" pitchFamily="2" charset="2"/>
            </a:endParaRPr>
          </a:p>
          <a:p>
            <a:r>
              <a:rPr lang="ko-KR" altLang="en-US" dirty="0">
                <a:sym typeface="Wingdings" panose="05000000000000000000" pitchFamily="2" charset="2"/>
              </a:rPr>
              <a:t>방송사 네트워크 </a:t>
            </a:r>
            <a:r>
              <a:rPr lang="en-US" altLang="ko-KR" dirty="0">
                <a:sym typeface="Wingdings" panose="05000000000000000000" pitchFamily="2" charset="2"/>
              </a:rPr>
              <a:t> </a:t>
            </a:r>
            <a:r>
              <a:rPr lang="ko-KR" altLang="en-US" dirty="0">
                <a:sym typeface="Wingdings" panose="05000000000000000000" pitchFamily="2" charset="2"/>
              </a:rPr>
              <a:t>유튜브 </a:t>
            </a:r>
            <a:endParaRPr lang="en-US" altLang="ko-KR" dirty="0">
              <a:sym typeface="Wingdings" panose="05000000000000000000" pitchFamily="2" charset="2"/>
            </a:endParaRPr>
          </a:p>
          <a:p>
            <a:endParaRPr lang="en-US" altLang="ko-KR" dirty="0">
              <a:sym typeface="Wingdings" panose="05000000000000000000" pitchFamily="2" charset="2"/>
            </a:endParaRPr>
          </a:p>
          <a:p>
            <a:r>
              <a:rPr lang="ko-KR" altLang="en-US" dirty="0">
                <a:sym typeface="Wingdings" panose="05000000000000000000" pitchFamily="2" charset="2"/>
              </a:rPr>
              <a:t>자동차 회사 </a:t>
            </a:r>
            <a:r>
              <a:rPr lang="en-US" altLang="ko-KR" dirty="0">
                <a:sym typeface="Wingdings" panose="05000000000000000000" pitchFamily="2" charset="2"/>
              </a:rPr>
              <a:t> </a:t>
            </a:r>
            <a:r>
              <a:rPr lang="ko-KR" altLang="en-US" dirty="0" err="1">
                <a:sym typeface="Wingdings" panose="05000000000000000000" pitchFamily="2" charset="2"/>
              </a:rPr>
              <a:t>우버</a:t>
            </a:r>
            <a:r>
              <a:rPr lang="ko-KR" altLang="en-US" dirty="0">
                <a:sym typeface="Wingdings" panose="05000000000000000000" pitchFamily="2" charset="2"/>
              </a:rPr>
              <a:t> </a:t>
            </a:r>
            <a:endParaRPr lang="en-US" altLang="ko-KR" dirty="0">
              <a:sym typeface="Wingdings" panose="05000000000000000000" pitchFamily="2" charset="2"/>
            </a:endParaRPr>
          </a:p>
          <a:p>
            <a:endParaRPr lang="en-US" altLang="ko-KR">
              <a:sym typeface="Wingdings" panose="05000000000000000000" pitchFamily="2" charset="2"/>
            </a:endParaRPr>
          </a:p>
          <a:p>
            <a:r>
              <a:rPr lang="ko-KR" altLang="en-US">
                <a:sym typeface="Wingdings" panose="05000000000000000000" pitchFamily="2" charset="2"/>
              </a:rPr>
              <a:t>호텔체인 </a:t>
            </a:r>
            <a:r>
              <a:rPr lang="en-US" altLang="ko-KR" dirty="0">
                <a:sym typeface="Wingdings" panose="05000000000000000000" pitchFamily="2" charset="2"/>
              </a:rPr>
              <a:t> </a:t>
            </a:r>
            <a:r>
              <a:rPr lang="ko-KR" altLang="en-US" dirty="0" err="1">
                <a:sym typeface="Wingdings" panose="05000000000000000000" pitchFamily="2" charset="2"/>
              </a:rPr>
              <a:t>에어비엔비</a:t>
            </a:r>
            <a:r>
              <a:rPr lang="ko-KR" altLang="en-US" dirty="0">
                <a:sym typeface="Wingdings" panose="05000000000000000000" pitchFamily="2" charset="2"/>
              </a:rPr>
              <a:t> </a:t>
            </a:r>
            <a:endParaRPr lang="ko-KR" altLang="en-US" dirty="0"/>
          </a:p>
        </p:txBody>
      </p:sp>
      <p:sp>
        <p:nvSpPr>
          <p:cNvPr id="4" name="슬라이드 번호 개체 틀 3"/>
          <p:cNvSpPr>
            <a:spLocks noGrp="1"/>
          </p:cNvSpPr>
          <p:nvPr>
            <p:ph type="sldNum" sz="quarter" idx="12"/>
          </p:nvPr>
        </p:nvSpPr>
        <p:spPr/>
        <p:txBody>
          <a:bodyPr/>
          <a:lstStyle/>
          <a:p>
            <a:fld id="{F63C31A5-8A3D-4B61-AF04-3A1B1530B6C3}" type="slidenum">
              <a:rPr lang="ko-KR" altLang="en-US" smtClean="0"/>
              <a:pPr/>
              <a:t>8</a:t>
            </a:fld>
            <a:endParaRPr lang="ko-KR" altLang="en-US" dirty="0"/>
          </a:p>
        </p:txBody>
      </p:sp>
    </p:spTree>
    <p:extLst>
      <p:ext uri="{BB962C8B-B14F-4D97-AF65-F5344CB8AC3E}">
        <p14:creationId xmlns:p14="http://schemas.microsoft.com/office/powerpoint/2010/main" val="906655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82947"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200" b="1" i="1" dirty="0">
                <a:solidFill>
                  <a:srgbClr val="000000"/>
                </a:solidFill>
              </a:rPr>
              <a:t>Web 1.0 versus Web 2.0</a:t>
            </a:r>
          </a:p>
          <a:p>
            <a:pPr eaLnBrk="1" hangingPunct="1">
              <a:lnSpc>
                <a:spcPct val="80000"/>
              </a:lnSpc>
              <a:defRPr/>
            </a:pPr>
            <a:r>
              <a:rPr lang="en-US" sz="2100" dirty="0">
                <a:solidFill>
                  <a:srgbClr val="0000FF"/>
                </a:solidFill>
              </a:rPr>
              <a:t>Web 1.0</a:t>
            </a:r>
            <a:r>
              <a:rPr lang="en-US" sz="2100" dirty="0">
                <a:solidFill>
                  <a:srgbClr val="000000"/>
                </a:solidFill>
              </a:rPr>
              <a:t> (the state of the web through the 1990s and early 2000s) was focused on a relatively small number of companies and advertisers producing content for users to access (some people called it the “brochure web”). </a:t>
            </a:r>
          </a:p>
          <a:p>
            <a:pPr eaLnBrk="1" hangingPunct="1">
              <a:lnSpc>
                <a:spcPct val="80000"/>
              </a:lnSpc>
              <a:defRPr/>
            </a:pPr>
            <a:r>
              <a:rPr lang="en-US" sz="2100" dirty="0">
                <a:solidFill>
                  <a:srgbClr val="000000"/>
                </a:solidFill>
              </a:rPr>
              <a:t>Web 2.0 </a:t>
            </a:r>
            <a:r>
              <a:rPr lang="en-US" sz="2100" i="1" dirty="0">
                <a:solidFill>
                  <a:srgbClr val="000000"/>
                </a:solidFill>
              </a:rPr>
              <a:t>involves</a:t>
            </a:r>
            <a:r>
              <a:rPr lang="en-US" sz="2100" dirty="0">
                <a:solidFill>
                  <a:srgbClr val="000000"/>
                </a:solidFill>
              </a:rPr>
              <a:t> the users—not only do they often create content, but they help organize it, share it, remix it, critique it, update it, etc.</a:t>
            </a:r>
          </a:p>
          <a:p>
            <a:pPr eaLnBrk="1" hangingPunct="1">
              <a:lnSpc>
                <a:spcPct val="80000"/>
              </a:lnSpc>
              <a:defRPr/>
            </a:pPr>
            <a:r>
              <a:rPr lang="en-US" sz="2100" dirty="0">
                <a:solidFill>
                  <a:srgbClr val="000000"/>
                </a:solidFill>
              </a:rPr>
              <a:t> One way to look at Web 1.0 is as a </a:t>
            </a:r>
            <a:r>
              <a:rPr lang="en-US" sz="2100" i="1" dirty="0">
                <a:solidFill>
                  <a:srgbClr val="000000"/>
                </a:solidFill>
              </a:rPr>
              <a:t>lecture</a:t>
            </a:r>
            <a:r>
              <a:rPr lang="en-US" sz="2100" dirty="0">
                <a:solidFill>
                  <a:srgbClr val="000000"/>
                </a:solidFill>
              </a:rPr>
              <a:t>, a small number of professors informing a large audience of students. In comparison, Web 2.0 is a </a:t>
            </a:r>
            <a:r>
              <a:rPr lang="en-US" sz="2100" i="1" dirty="0">
                <a:solidFill>
                  <a:srgbClr val="000000"/>
                </a:solidFill>
              </a:rPr>
              <a:t>conversation</a:t>
            </a:r>
            <a:r>
              <a:rPr lang="en-US" sz="2100" dirty="0">
                <a:solidFill>
                  <a:srgbClr val="000000"/>
                </a:solidFill>
              </a:rPr>
              <a:t>, with everyone having the opportunity to speak and share views.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83971"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000" b="1" i="1" dirty="0">
                <a:solidFill>
                  <a:srgbClr val="000000"/>
                </a:solidFill>
              </a:rPr>
              <a:t>Architecture of Participation</a:t>
            </a:r>
          </a:p>
          <a:p>
            <a:pPr eaLnBrk="1" hangingPunct="1">
              <a:lnSpc>
                <a:spcPct val="80000"/>
              </a:lnSpc>
              <a:defRPr/>
            </a:pPr>
            <a:r>
              <a:rPr lang="en-US" sz="1900" dirty="0">
                <a:solidFill>
                  <a:srgbClr val="000000"/>
                </a:solidFill>
              </a:rPr>
              <a:t>Web 2.0 embraces an </a:t>
            </a:r>
            <a:r>
              <a:rPr lang="en-US" sz="1900" dirty="0">
                <a:solidFill>
                  <a:srgbClr val="0000FF"/>
                </a:solidFill>
              </a:rPr>
              <a:t>architecture of participation</a:t>
            </a:r>
            <a:r>
              <a:rPr lang="en-US" sz="1900" dirty="0">
                <a:solidFill>
                  <a:srgbClr val="000000"/>
                </a:solidFill>
              </a:rPr>
              <a:t>—a design that encourages user interaction and community contributions. </a:t>
            </a:r>
          </a:p>
          <a:p>
            <a:pPr eaLnBrk="1" hangingPunct="1">
              <a:lnSpc>
                <a:spcPct val="80000"/>
              </a:lnSpc>
              <a:defRPr/>
            </a:pPr>
            <a:r>
              <a:rPr lang="en-US" sz="1900" dirty="0">
                <a:solidFill>
                  <a:srgbClr val="000000"/>
                </a:solidFill>
              </a:rPr>
              <a:t>The architecture of participation has influenced software development as well. </a:t>
            </a:r>
          </a:p>
          <a:p>
            <a:pPr eaLnBrk="1" hangingPunct="1">
              <a:lnSpc>
                <a:spcPct val="80000"/>
              </a:lnSpc>
              <a:defRPr/>
            </a:pPr>
            <a:r>
              <a:rPr lang="en-US" sz="1900" dirty="0" err="1">
                <a:solidFill>
                  <a:srgbClr val="000000"/>
                </a:solidFill>
              </a:rPr>
              <a:t>Opensource</a:t>
            </a:r>
            <a:r>
              <a:rPr lang="en-US" sz="1900" dirty="0">
                <a:solidFill>
                  <a:srgbClr val="000000"/>
                </a:solidFill>
              </a:rPr>
              <a:t> software is available for anyone to use and modify with few or no restrictions (we’ll say more about open source in Section 1.12). </a:t>
            </a:r>
          </a:p>
          <a:p>
            <a:pPr eaLnBrk="1" hangingPunct="1">
              <a:lnSpc>
                <a:spcPct val="80000"/>
              </a:lnSpc>
              <a:defRPr/>
            </a:pPr>
            <a:r>
              <a:rPr lang="en-US" sz="1900" dirty="0">
                <a:solidFill>
                  <a:srgbClr val="000000"/>
                </a:solidFill>
              </a:rPr>
              <a:t>Using </a:t>
            </a:r>
            <a:r>
              <a:rPr lang="en-US" sz="1900" dirty="0">
                <a:solidFill>
                  <a:srgbClr val="0000FF"/>
                </a:solidFill>
              </a:rPr>
              <a:t>collective intelligence</a:t>
            </a:r>
            <a:r>
              <a:rPr lang="en-US" sz="1900" dirty="0">
                <a:solidFill>
                  <a:srgbClr val="000000"/>
                </a:solidFill>
              </a:rPr>
              <a:t>—the concept that a large diverse group of people will create smart ideas—communities collaborate to develop software that many people believe is better and more robust than proprietary software. </a:t>
            </a:r>
          </a:p>
          <a:p>
            <a:pPr eaLnBrk="1" hangingPunct="1">
              <a:lnSpc>
                <a:spcPct val="80000"/>
              </a:lnSpc>
              <a:defRPr/>
            </a:pPr>
            <a:r>
              <a:rPr lang="en-US" sz="1900" dirty="0">
                <a:solidFill>
                  <a:srgbClr val="000000"/>
                </a:solidFill>
              </a:rPr>
              <a:t>Rich Internet Applications (RIAs) are being developed using technologies (such as Ajax) that have the look and feel of desktop software, enhancing a user’s overall experience.</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84995"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a:solidFill>
                  <a:srgbClr val="000000"/>
                </a:solidFill>
              </a:rPr>
              <a:t>Search Engines and Social Media</a:t>
            </a:r>
          </a:p>
          <a:p>
            <a:pPr eaLnBrk="1" hangingPunct="1">
              <a:lnSpc>
                <a:spcPct val="90000"/>
              </a:lnSpc>
              <a:defRPr/>
            </a:pPr>
            <a:r>
              <a:rPr lang="en-US" sz="2500" dirty="0">
                <a:solidFill>
                  <a:srgbClr val="000000"/>
                </a:solidFill>
              </a:rPr>
              <a:t>The way we find the information on these sites is also changing—people are </a:t>
            </a:r>
            <a:r>
              <a:rPr lang="en-US" sz="2500" dirty="0">
                <a:solidFill>
                  <a:srgbClr val="0000FF"/>
                </a:solidFill>
              </a:rPr>
              <a:t>tagging</a:t>
            </a:r>
            <a:r>
              <a:rPr lang="en-US" sz="2500" dirty="0">
                <a:solidFill>
                  <a:srgbClr val="000000"/>
                </a:solidFill>
              </a:rPr>
              <a:t> (i.e., labeling) web content by subject or keyword in a way that helps anyone locate information more effectively.</a:t>
            </a:r>
          </a:p>
          <a:p>
            <a:pPr lvl="1" eaLnBrk="1" hangingPunct="1">
              <a:lnSpc>
                <a:spcPct val="90000"/>
              </a:lnSpc>
              <a:defRPr/>
            </a:pPr>
            <a:r>
              <a:rPr lang="en-US" sz="2100" b="1" i="1" dirty="0">
                <a:solidFill>
                  <a:srgbClr val="000000"/>
                </a:solidFill>
              </a:rPr>
              <a:t>Semantic Web</a:t>
            </a:r>
          </a:p>
          <a:p>
            <a:pPr eaLnBrk="1" hangingPunct="1">
              <a:lnSpc>
                <a:spcPct val="90000"/>
              </a:lnSpc>
              <a:defRPr/>
            </a:pPr>
            <a:r>
              <a:rPr lang="en-US" sz="2500" dirty="0">
                <a:solidFill>
                  <a:srgbClr val="000000"/>
                </a:solidFill>
              </a:rPr>
              <a:t>In the future, computers will learn to understand the meaning of the data on the web—the beginnings of the </a:t>
            </a:r>
            <a:r>
              <a:rPr lang="en-US" sz="2500" dirty="0">
                <a:solidFill>
                  <a:srgbClr val="0000FF"/>
                </a:solidFill>
              </a:rPr>
              <a:t>Semantic Web</a:t>
            </a:r>
            <a:r>
              <a:rPr lang="en-US" sz="2500" dirty="0">
                <a:solidFill>
                  <a:srgbClr val="000000"/>
                </a:solidFill>
              </a:rPr>
              <a:t> are already appearing.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86019"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400" b="1" i="1" dirty="0">
                <a:solidFill>
                  <a:srgbClr val="000000"/>
                </a:solidFill>
              </a:rPr>
              <a:t>Google</a:t>
            </a:r>
          </a:p>
          <a:p>
            <a:pPr eaLnBrk="1" hangingPunct="1">
              <a:lnSpc>
                <a:spcPct val="80000"/>
              </a:lnSpc>
              <a:defRPr/>
            </a:pPr>
            <a:r>
              <a:rPr lang="en-US" sz="2300" dirty="0">
                <a:solidFill>
                  <a:srgbClr val="000000"/>
                </a:solidFill>
              </a:rPr>
              <a:t>In 1996, Stanford computer science Ph.D. candidates Larry Page and Sergey </a:t>
            </a:r>
            <a:r>
              <a:rPr lang="en-US" sz="2300" dirty="0" err="1">
                <a:solidFill>
                  <a:srgbClr val="000000"/>
                </a:solidFill>
              </a:rPr>
              <a:t>Brin</a:t>
            </a:r>
            <a:r>
              <a:rPr lang="en-US" sz="2300" dirty="0">
                <a:solidFill>
                  <a:srgbClr val="000000"/>
                </a:solidFill>
              </a:rPr>
              <a:t> began collaborating on a new search engine.</a:t>
            </a:r>
          </a:p>
          <a:p>
            <a:pPr eaLnBrk="1" hangingPunct="1">
              <a:lnSpc>
                <a:spcPct val="80000"/>
              </a:lnSpc>
              <a:defRPr/>
            </a:pPr>
            <a:r>
              <a:rPr lang="en-US" sz="2300" dirty="0">
                <a:solidFill>
                  <a:srgbClr val="000000"/>
                </a:solidFill>
              </a:rPr>
              <a:t>In 1997, they chose the name Google—a play on the mathematical term </a:t>
            </a:r>
            <a:r>
              <a:rPr lang="en-US" sz="2300" i="1" dirty="0">
                <a:solidFill>
                  <a:srgbClr val="000000"/>
                </a:solidFill>
              </a:rPr>
              <a:t>googol</a:t>
            </a:r>
            <a:r>
              <a:rPr lang="en-US" sz="2300" dirty="0">
                <a:solidFill>
                  <a:srgbClr val="000000"/>
                </a:solidFill>
              </a:rPr>
              <a:t>, a quantity represented by the number “one” followed by 100 “zeros” (or 10</a:t>
            </a:r>
            <a:r>
              <a:rPr lang="en-US" sz="2300" baseline="30000" dirty="0">
                <a:solidFill>
                  <a:srgbClr val="000000"/>
                </a:solidFill>
              </a:rPr>
              <a:t>100</a:t>
            </a:r>
            <a:r>
              <a:rPr lang="en-US" sz="2300" dirty="0">
                <a:solidFill>
                  <a:srgbClr val="000000"/>
                </a:solidFill>
              </a:rPr>
              <a:t>)—a staggeringly large number. </a:t>
            </a:r>
          </a:p>
          <a:p>
            <a:pPr eaLnBrk="1" hangingPunct="1">
              <a:lnSpc>
                <a:spcPct val="80000"/>
              </a:lnSpc>
              <a:defRPr/>
            </a:pPr>
            <a:r>
              <a:rPr lang="en-US" sz="2300" dirty="0">
                <a:solidFill>
                  <a:srgbClr val="000000"/>
                </a:solidFill>
              </a:rPr>
              <a:t>Google’s ability to return extremely accurate search results quickly helped it become the most widely used search engine and one of the most popular websites in the world.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87043" name="Text Placeholder 2"/>
          <p:cNvSpPr>
            <a:spLocks noGrp="1"/>
          </p:cNvSpPr>
          <p:nvPr>
            <p:ph type="body" idx="1"/>
          </p:nvPr>
        </p:nvSpPr>
        <p:spPr/>
        <p:txBody>
          <a:bodyPr/>
          <a:lstStyle/>
          <a:p>
            <a:pPr marL="136525" indent="0" eaLnBrk="1" hangingPunct="1">
              <a:lnSpc>
                <a:spcPct val="90000"/>
              </a:lnSpc>
              <a:buFont typeface="Verdana" pitchFamily="34" charset="0"/>
              <a:buNone/>
              <a:defRPr/>
            </a:pPr>
            <a:r>
              <a:rPr lang="en-US" b="1" i="1" dirty="0">
                <a:solidFill>
                  <a:srgbClr val="000000"/>
                </a:solidFill>
              </a:rPr>
              <a:t>Web Services and </a:t>
            </a:r>
            <a:r>
              <a:rPr lang="en-US" b="1" i="1" dirty="0" err="1">
                <a:solidFill>
                  <a:srgbClr val="000000"/>
                </a:solidFill>
              </a:rPr>
              <a:t>Mashups</a:t>
            </a:r>
            <a:endParaRPr lang="en-US" b="1" i="1" dirty="0">
              <a:solidFill>
                <a:srgbClr val="000000"/>
              </a:solidFill>
            </a:endParaRPr>
          </a:p>
          <a:p>
            <a:pPr eaLnBrk="1" hangingPunct="1">
              <a:lnSpc>
                <a:spcPct val="90000"/>
              </a:lnSpc>
              <a:defRPr/>
            </a:pPr>
            <a:r>
              <a:rPr lang="en-US" dirty="0">
                <a:solidFill>
                  <a:srgbClr val="000000"/>
                </a:solidFill>
              </a:rPr>
              <a:t>We include in this book a substantial treatment of web services and introduce the applications-development methodology of </a:t>
            </a:r>
            <a:r>
              <a:rPr lang="en-US" i="1" dirty="0" err="1">
                <a:solidFill>
                  <a:srgbClr val="000000"/>
                </a:solidFill>
              </a:rPr>
              <a:t>mashups</a:t>
            </a:r>
            <a:r>
              <a:rPr lang="en-US" dirty="0">
                <a:solidFill>
                  <a:srgbClr val="000000"/>
                </a:solidFill>
              </a:rPr>
              <a:t>, in which you can rapidly develop powerful and intriguing applications by combining (often free) complementary web services and other forms of information feeds (Fig. 1.11).</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iw3htp5_01_Intro_Page_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iw3htp5_01_Intro_Page_2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93187" name="Text Placeholder 2"/>
          <p:cNvSpPr>
            <a:spLocks noGrp="1"/>
          </p:cNvSpPr>
          <p:nvPr>
            <p:ph type="body" idx="1"/>
          </p:nvPr>
        </p:nvSpPr>
        <p:spPr/>
        <p:txBody>
          <a:bodyPr/>
          <a:lstStyle/>
          <a:p>
            <a:pPr eaLnBrk="1" hangingPunct="1"/>
            <a:r>
              <a:rPr lang="en-US" altLang="ko-KR" sz="2500">
                <a:solidFill>
                  <a:srgbClr val="000000"/>
                </a:solidFill>
                <a:ea typeface="굴림" panose="020B0600000101010101" pitchFamily="50" charset="-127"/>
              </a:rPr>
              <a:t>Web services, inexpensive computers, abundant high-speed Internet access, open source software and many other elements have inspired new, exciting, </a:t>
            </a:r>
            <a:r>
              <a:rPr lang="en-US" altLang="ko-KR" sz="2500" i="1">
                <a:solidFill>
                  <a:srgbClr val="000000"/>
                </a:solidFill>
                <a:ea typeface="굴림" panose="020B0600000101010101" pitchFamily="50" charset="-127"/>
              </a:rPr>
              <a:t>lightweight business models</a:t>
            </a:r>
            <a:r>
              <a:rPr lang="en-US" altLang="ko-KR" sz="2500">
                <a:solidFill>
                  <a:srgbClr val="000000"/>
                </a:solidFill>
                <a:ea typeface="굴림" panose="020B0600000101010101" pitchFamily="50" charset="-127"/>
              </a:rPr>
              <a:t> that people can launch with only a small investment. </a:t>
            </a:r>
          </a:p>
          <a:p>
            <a:pPr eaLnBrk="1" hangingPunct="1"/>
            <a:r>
              <a:rPr lang="en-US" altLang="ko-KR" sz="2500">
                <a:solidFill>
                  <a:srgbClr val="000000"/>
                </a:solidFill>
                <a:ea typeface="굴림" panose="020B0600000101010101" pitchFamily="50" charset="-127"/>
              </a:rPr>
              <a:t>Some types of websites with rich and robust functionality that might have required hundreds of thousands or even millions of dollars to build in the 1990s can now be built for nominal sums.</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94211" name="Text Placeholder 2"/>
          <p:cNvSpPr>
            <a:spLocks noGrp="1"/>
          </p:cNvSpPr>
          <p:nvPr>
            <p:ph type="body" idx="1"/>
          </p:nvPr>
        </p:nvSpPr>
        <p:spPr/>
        <p:txBody>
          <a:bodyPr/>
          <a:lstStyle/>
          <a:p>
            <a:pPr marL="136525" indent="0" eaLnBrk="1" hangingPunct="1">
              <a:lnSpc>
                <a:spcPct val="90000"/>
              </a:lnSpc>
              <a:buFont typeface="Verdana" panose="020B0604030504040204" pitchFamily="34" charset="0"/>
              <a:buNone/>
            </a:pPr>
            <a:r>
              <a:rPr lang="en-US" altLang="ko-KR" b="1" i="1">
                <a:solidFill>
                  <a:srgbClr val="000000"/>
                </a:solidFill>
                <a:ea typeface="굴림" panose="020B0600000101010101" pitchFamily="50" charset="-127"/>
              </a:rPr>
              <a:t>Ajax</a:t>
            </a:r>
          </a:p>
          <a:p>
            <a:pPr marL="136525" indent="0" eaLnBrk="1" hangingPunct="1">
              <a:lnSpc>
                <a:spcPct val="90000"/>
              </a:lnSpc>
            </a:pPr>
            <a:r>
              <a:rPr lang="en-US" altLang="ko-KR">
                <a:solidFill>
                  <a:srgbClr val="0000FF"/>
                </a:solidFill>
                <a:ea typeface="굴림" panose="020B0600000101010101" pitchFamily="50" charset="-127"/>
              </a:rPr>
              <a:t>Ajax</a:t>
            </a:r>
            <a:r>
              <a:rPr lang="en-US" altLang="ko-KR">
                <a:solidFill>
                  <a:srgbClr val="000000"/>
                </a:solidFill>
                <a:ea typeface="굴림" panose="020B0600000101010101" pitchFamily="50" charset="-127"/>
              </a:rPr>
              <a:t> is one of the premier Web 2.0 software technologies (Fig. 1.12). </a:t>
            </a:r>
          </a:p>
          <a:p>
            <a:pPr marL="136525" indent="0" eaLnBrk="1" hangingPunct="1">
              <a:lnSpc>
                <a:spcPct val="90000"/>
              </a:lnSpc>
            </a:pPr>
            <a:r>
              <a:rPr lang="en-US" altLang="ko-KR">
                <a:solidFill>
                  <a:srgbClr val="000000"/>
                </a:solidFill>
                <a:ea typeface="굴림" panose="020B0600000101010101" pitchFamily="50" charset="-127"/>
              </a:rPr>
              <a:t>Ajax helps Internet-based applications perform like desktop applications—a difficult task, given that such applications suffer transmission delays as data is shuttled back and forth between your computer and servers on the Internet. </a:t>
            </a:r>
          </a:p>
          <a:p>
            <a:pPr marL="136525" indent="0" eaLnBrk="1" hangingPunct="1">
              <a:lnSpc>
                <a:spcPct val="90000"/>
              </a:lnSpc>
            </a:pPr>
            <a:endParaRPr lang="en-US" altLang="ko-KR">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1.10  </a:t>
            </a:r>
            <a:r>
              <a:rPr lang="en-US">
                <a:solidFill>
                  <a:srgbClr val="3380E6"/>
                </a:solidFill>
                <a:latin typeface="Arial"/>
              </a:rPr>
              <a:t>Web 2.0: Going Social (cont.)</a:t>
            </a:r>
          </a:p>
        </p:txBody>
      </p:sp>
      <p:sp>
        <p:nvSpPr>
          <p:cNvPr id="95235" name="Text Placeholder 2"/>
          <p:cNvSpPr>
            <a:spLocks noGrp="1"/>
          </p:cNvSpPr>
          <p:nvPr>
            <p:ph type="body" idx="1"/>
          </p:nvPr>
        </p:nvSpPr>
        <p:spPr/>
        <p:txBody>
          <a:bodyPr/>
          <a:lstStyle/>
          <a:p>
            <a:pPr marL="136525" indent="0" eaLnBrk="1" hangingPunct="1">
              <a:buFont typeface="Verdana" panose="020B0604030504040204" pitchFamily="34" charset="0"/>
              <a:buNone/>
            </a:pPr>
            <a:r>
              <a:rPr lang="en-US" altLang="ko-KR" b="1" i="1">
                <a:solidFill>
                  <a:srgbClr val="000000"/>
                </a:solidFill>
                <a:ea typeface="굴림" panose="020B0600000101010101" pitchFamily="50" charset="-127"/>
              </a:rPr>
              <a:t>Social Applications</a:t>
            </a:r>
          </a:p>
          <a:p>
            <a:pPr marL="136525" indent="0" eaLnBrk="1" hangingPunct="1"/>
            <a:r>
              <a:rPr lang="en-US" altLang="ko-KR">
                <a:solidFill>
                  <a:srgbClr val="000000"/>
                </a:solidFill>
                <a:ea typeface="굴림" panose="020B0600000101010101" pitchFamily="50" charset="-127"/>
              </a:rPr>
              <a:t>Figure 1.13 discusses a few of the social applications that are making an impact.</a:t>
            </a:r>
          </a:p>
          <a:p>
            <a:pPr marL="136525" indent="0"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프로그래밍 방법론의 변화</a:t>
            </a:r>
          </a:p>
        </p:txBody>
      </p:sp>
      <p:sp>
        <p:nvSpPr>
          <p:cNvPr id="3" name="내용 개체 틀 2"/>
          <p:cNvSpPr>
            <a:spLocks noGrp="1"/>
          </p:cNvSpPr>
          <p:nvPr>
            <p:ph idx="1"/>
          </p:nvPr>
        </p:nvSpPr>
        <p:spPr/>
        <p:txBody>
          <a:bodyPr/>
          <a:lstStyle/>
          <a:p>
            <a:r>
              <a:rPr lang="ko-KR" altLang="en-US" dirty="0"/>
              <a:t>전통적인 </a:t>
            </a:r>
            <a:r>
              <a:rPr lang="en-US" altLang="ko-KR" dirty="0"/>
              <a:t>life-cycle </a:t>
            </a:r>
            <a:r>
              <a:rPr lang="ko-KR" altLang="en-US" dirty="0"/>
              <a:t>기반 프로그래밍 대신 아이디어에서 바로 개발과 적용 과정 후 소통하면서 수정</a:t>
            </a:r>
            <a:endParaRPr lang="en-US" altLang="ko-KR" dirty="0"/>
          </a:p>
          <a:p>
            <a:r>
              <a:rPr lang="ko-KR" altLang="en-US" dirty="0"/>
              <a:t>새로운 목적 지향 프로그래밍 언어의 개발</a:t>
            </a:r>
            <a:endParaRPr lang="en-US" altLang="ko-KR" dirty="0"/>
          </a:p>
          <a:p>
            <a:pPr lvl="1"/>
            <a:r>
              <a:rPr lang="en-US" altLang="ko-KR" dirty="0"/>
              <a:t>Rust: </a:t>
            </a:r>
            <a:r>
              <a:rPr lang="ko-KR" altLang="en-US" dirty="0" err="1"/>
              <a:t>러스트는</a:t>
            </a:r>
            <a:r>
              <a:rPr lang="ko-KR" altLang="en-US" dirty="0"/>
              <a:t> 모질라 리서치에서 개발한 범용 프로그래밍 언어이다</a:t>
            </a:r>
            <a:r>
              <a:rPr lang="en-US" altLang="ko-KR" dirty="0"/>
              <a:t>. "</a:t>
            </a:r>
            <a:r>
              <a:rPr lang="ko-KR" altLang="en-US" dirty="0"/>
              <a:t>안전하고</a:t>
            </a:r>
            <a:r>
              <a:rPr lang="en-US" altLang="ko-KR" dirty="0"/>
              <a:t>, </a:t>
            </a:r>
            <a:r>
              <a:rPr lang="ko-KR" altLang="en-US" dirty="0" err="1"/>
              <a:t>병렬적이며</a:t>
            </a:r>
            <a:r>
              <a:rPr lang="en-US" altLang="ko-KR" dirty="0"/>
              <a:t>, </a:t>
            </a:r>
            <a:r>
              <a:rPr lang="ko-KR" altLang="en-US" dirty="0"/>
              <a:t>실용적인</a:t>
            </a:r>
            <a:r>
              <a:rPr lang="en-US" altLang="ko-KR" dirty="0"/>
              <a:t>" </a:t>
            </a:r>
            <a:r>
              <a:rPr lang="ko-KR" altLang="en-US" dirty="0"/>
              <a:t>언어로 디자인되었으며</a:t>
            </a:r>
            <a:r>
              <a:rPr lang="en-US" altLang="ko-KR" dirty="0"/>
              <a:t>, </a:t>
            </a:r>
            <a:r>
              <a:rPr lang="ko-KR" altLang="en-US" dirty="0"/>
              <a:t>순수 함수형 프로그래밍</a:t>
            </a:r>
            <a:r>
              <a:rPr lang="en-US" altLang="ko-KR" dirty="0"/>
              <a:t>, </a:t>
            </a:r>
            <a:r>
              <a:rPr lang="ko-KR" altLang="en-US" dirty="0" err="1"/>
              <a:t>액터</a:t>
            </a:r>
            <a:r>
              <a:rPr lang="ko-KR" altLang="en-US" dirty="0"/>
              <a:t> 기반 병렬 프로그래밍</a:t>
            </a:r>
            <a:r>
              <a:rPr lang="en-US" altLang="ko-KR" dirty="0"/>
              <a:t>, </a:t>
            </a:r>
            <a:r>
              <a:rPr lang="ko-KR" altLang="en-US" dirty="0"/>
              <a:t>명령형 프로그래밍</a:t>
            </a:r>
            <a:r>
              <a:rPr lang="en-US" altLang="ko-KR" dirty="0"/>
              <a:t>, </a:t>
            </a:r>
            <a:r>
              <a:rPr lang="ko-KR" altLang="en-US" dirty="0"/>
              <a:t>객체 지향 프로그래밍 스타일을 지원한다</a:t>
            </a:r>
            <a:endParaRPr lang="en-US" altLang="ko-KR" dirty="0"/>
          </a:p>
          <a:p>
            <a:r>
              <a:rPr lang="ko-KR" altLang="en-US" dirty="0"/>
              <a:t>특허 문제</a:t>
            </a:r>
            <a:endParaRPr lang="en-US" altLang="ko-KR" dirty="0"/>
          </a:p>
          <a:p>
            <a:pPr lvl="1"/>
            <a:r>
              <a:rPr lang="en-US" altLang="ko-KR" dirty="0" err="1"/>
              <a:t>Kotlin</a:t>
            </a:r>
            <a:r>
              <a:rPr lang="en-US" altLang="ko-KR" dirty="0"/>
              <a:t> :</a:t>
            </a:r>
            <a:r>
              <a:rPr lang="ko-KR" altLang="en-US" dirty="0" err="1"/>
              <a:t>코틀린은</a:t>
            </a:r>
            <a:r>
              <a:rPr lang="ko-KR" altLang="en-US" dirty="0"/>
              <a:t> </a:t>
            </a:r>
            <a:r>
              <a:rPr lang="en-US" altLang="ko-KR" dirty="0"/>
              <a:t>JVM</a:t>
            </a:r>
            <a:r>
              <a:rPr lang="ko-KR" altLang="en-US" dirty="0"/>
              <a:t>에서 동작하는 프로그래밍 언어이다</a:t>
            </a:r>
            <a:r>
              <a:rPr lang="en-US" altLang="ko-KR" dirty="0"/>
              <a:t>. 2011</a:t>
            </a:r>
            <a:r>
              <a:rPr lang="ko-KR" altLang="en-US" dirty="0"/>
              <a:t>년 </a:t>
            </a:r>
            <a:r>
              <a:rPr lang="en-US" altLang="ko-KR" dirty="0"/>
              <a:t>7</a:t>
            </a:r>
            <a:r>
              <a:rPr lang="ko-KR" altLang="en-US" dirty="0"/>
              <a:t>월</a:t>
            </a:r>
            <a:r>
              <a:rPr lang="en-US" altLang="ko-KR" dirty="0"/>
              <a:t>, </a:t>
            </a:r>
            <a:r>
              <a:rPr lang="ko-KR" altLang="en-US" dirty="0" err="1"/>
              <a:t>젯브레인사가</a:t>
            </a:r>
            <a:r>
              <a:rPr lang="ko-KR" altLang="en-US" dirty="0"/>
              <a:t> 공개하였다</a:t>
            </a:r>
            <a:r>
              <a:rPr lang="en-US" altLang="ko-KR" dirty="0"/>
              <a:t>. </a:t>
            </a:r>
            <a:r>
              <a:rPr lang="ko-KR" altLang="en-US" dirty="0"/>
              <a:t>파일 </a:t>
            </a:r>
            <a:r>
              <a:rPr lang="ko-KR" altLang="en-US" dirty="0" err="1"/>
              <a:t>확장자는</a:t>
            </a:r>
            <a:r>
              <a:rPr lang="ko-KR" altLang="en-US" dirty="0"/>
              <a:t> </a:t>
            </a:r>
            <a:r>
              <a:rPr lang="en-US" altLang="ko-KR" dirty="0"/>
              <a:t>.</a:t>
            </a:r>
            <a:r>
              <a:rPr lang="en-US" altLang="ko-KR" dirty="0" err="1"/>
              <a:t>kt</a:t>
            </a:r>
            <a:r>
              <a:rPr lang="en-US" altLang="ko-KR" dirty="0"/>
              <a:t> </a:t>
            </a:r>
            <a:r>
              <a:rPr lang="ko-KR" altLang="en-US" dirty="0"/>
              <a:t>또는 </a:t>
            </a:r>
            <a:r>
              <a:rPr lang="en-US" altLang="ko-KR" dirty="0"/>
              <a:t>.</a:t>
            </a:r>
            <a:r>
              <a:rPr lang="en-US" altLang="ko-KR" dirty="0" err="1"/>
              <a:t>kts</a:t>
            </a:r>
            <a:r>
              <a:rPr lang="ko-KR" altLang="en-US" dirty="0"/>
              <a:t>를 사용한다</a:t>
            </a:r>
            <a:r>
              <a:rPr lang="en-US" altLang="ko-KR" dirty="0"/>
              <a:t>. </a:t>
            </a:r>
            <a:r>
              <a:rPr lang="ko-KR" altLang="en-US" dirty="0" err="1"/>
              <a:t>코틀린은</a:t>
            </a:r>
            <a:r>
              <a:rPr lang="ko-KR" altLang="en-US" dirty="0"/>
              <a:t> </a:t>
            </a:r>
            <a:r>
              <a:rPr lang="en-US" altLang="ko-KR" dirty="0"/>
              <a:t>2019</a:t>
            </a:r>
            <a:r>
              <a:rPr lang="ko-KR" altLang="en-US" dirty="0"/>
              <a:t>년 </a:t>
            </a:r>
            <a:r>
              <a:rPr lang="en-US" altLang="ko-KR" dirty="0"/>
              <a:t>5</a:t>
            </a:r>
            <a:r>
              <a:rPr lang="ko-KR" altLang="en-US" dirty="0"/>
              <a:t>월 </a:t>
            </a:r>
            <a:r>
              <a:rPr lang="en-US" altLang="ko-KR" dirty="0"/>
              <a:t>7</a:t>
            </a:r>
            <a:r>
              <a:rPr lang="ko-KR" altLang="en-US" dirty="0"/>
              <a:t>일 이후로 구글의 안드로이드 앱 개발에서 선호하는 언어가 되었다</a:t>
            </a:r>
            <a:endParaRPr lang="en-US" altLang="ko-KR" dirty="0"/>
          </a:p>
          <a:p>
            <a:r>
              <a:rPr lang="ko-KR" altLang="en-US" dirty="0"/>
              <a:t>인공지능</a:t>
            </a:r>
            <a:r>
              <a:rPr lang="en-US" altLang="ko-KR" dirty="0"/>
              <a:t>, </a:t>
            </a:r>
            <a:r>
              <a:rPr lang="ko-KR" altLang="en-US" dirty="0"/>
              <a:t>인터넷 응용</a:t>
            </a:r>
            <a:endParaRPr lang="en-US" altLang="ko-KR" dirty="0"/>
          </a:p>
          <a:p>
            <a:pPr lvl="1"/>
            <a:r>
              <a:rPr lang="en-US" altLang="ko-KR" dirty="0"/>
              <a:t>Python, R</a:t>
            </a:r>
          </a:p>
        </p:txBody>
      </p:sp>
      <p:sp>
        <p:nvSpPr>
          <p:cNvPr id="4" name="슬라이드 번호 개체 틀 3"/>
          <p:cNvSpPr>
            <a:spLocks noGrp="1"/>
          </p:cNvSpPr>
          <p:nvPr>
            <p:ph type="sldNum" sz="quarter" idx="12"/>
          </p:nvPr>
        </p:nvSpPr>
        <p:spPr/>
        <p:txBody>
          <a:bodyPr/>
          <a:lstStyle/>
          <a:p>
            <a:fld id="{F63C31A5-8A3D-4B61-AF04-3A1B1530B6C3}" type="slidenum">
              <a:rPr lang="ko-KR" altLang="en-US" smtClean="0"/>
              <a:pPr/>
              <a:t>9</a:t>
            </a:fld>
            <a:endParaRPr lang="ko-KR" altLang="en-US" dirty="0"/>
          </a:p>
        </p:txBody>
      </p:sp>
    </p:spTree>
    <p:extLst>
      <p:ext uri="{BB962C8B-B14F-4D97-AF65-F5344CB8AC3E}">
        <p14:creationId xmlns:p14="http://schemas.microsoft.com/office/powerpoint/2010/main" val="3952072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iw3htp5_01_Intro_Page_2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iw3htp5_01_Intro_Page_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iw3htp5_01_Intro_Page_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iw3htp5_01_Intro_Page_3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1.11  </a:t>
            </a:r>
            <a:r>
              <a:rPr lang="en-US">
                <a:solidFill>
                  <a:srgbClr val="3380E6"/>
                </a:solidFill>
                <a:latin typeface="Arial"/>
              </a:rPr>
              <a:t>Data Hierarchy</a:t>
            </a:r>
          </a:p>
        </p:txBody>
      </p:sp>
      <p:sp>
        <p:nvSpPr>
          <p:cNvPr id="100355"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Data items processed by computers form a </a:t>
            </a:r>
            <a:r>
              <a:rPr lang="en-US" altLang="ko-KR" sz="2500">
                <a:solidFill>
                  <a:srgbClr val="0000FF"/>
                </a:solidFill>
                <a:ea typeface="굴림" panose="020B0600000101010101" pitchFamily="50" charset="-127"/>
              </a:rPr>
              <a:t>data hierarchy</a:t>
            </a:r>
            <a:r>
              <a:rPr lang="en-US" altLang="ko-KR" sz="2500">
                <a:solidFill>
                  <a:srgbClr val="000000"/>
                </a:solidFill>
                <a:ea typeface="굴림" panose="020B0600000101010101" pitchFamily="50" charset="-127"/>
              </a:rPr>
              <a:t> that becomes larger and more complex in structure as we progress from bits to characters to fields, and so on. </a:t>
            </a:r>
          </a:p>
          <a:p>
            <a:pPr eaLnBrk="1" hangingPunct="1">
              <a:lnSpc>
                <a:spcPct val="80000"/>
              </a:lnSpc>
            </a:pPr>
            <a:r>
              <a:rPr lang="en-US" altLang="ko-KR" sz="2500">
                <a:solidFill>
                  <a:srgbClr val="000000"/>
                </a:solidFill>
                <a:ea typeface="굴림" panose="020B0600000101010101" pitchFamily="50" charset="-127"/>
              </a:rPr>
              <a:t>Figure 1.14 illustrates a portion of the data hierarchy.  </a:t>
            </a:r>
          </a:p>
          <a:p>
            <a:pPr eaLnBrk="1" hangingPunct="1">
              <a:lnSpc>
                <a:spcPct val="80000"/>
              </a:lnSpc>
            </a:pPr>
            <a:r>
              <a:rPr lang="en-US" altLang="ko-KR" sz="2500">
                <a:solidFill>
                  <a:srgbClr val="000000"/>
                </a:solidFill>
                <a:ea typeface="굴림" panose="020B0600000101010101" pitchFamily="50" charset="-127"/>
              </a:rPr>
              <a:t>Figure 1.15 summarizes the data hierarchy’s levels.</a:t>
            </a:r>
          </a:p>
          <a:p>
            <a:pPr eaLnBrk="1" hangingPunct="1">
              <a:lnSpc>
                <a:spcPct val="80000"/>
              </a:lnSpc>
              <a:buFont typeface="Wingdings 3" panose="05040102010807070707" pitchFamily="18" charset="2"/>
              <a:buNone/>
            </a:pPr>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iw3htp5_01_Intro_Page_3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iw3htp5_01_Intro_Page_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iw3htp5_01_Intro_Page_3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iw3htp5_01_Intro_Page_3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iw3htp5_01_Intro_Page_3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20160325.5주차.강의자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맑은 고딕">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1535</TotalTime>
  <Words>9945</Words>
  <Application>Microsoft Office PowerPoint</Application>
  <PresentationFormat>화면 슬라이드 쇼(4:3)</PresentationFormat>
  <Paragraphs>642</Paragraphs>
  <Slides>125</Slides>
  <Notes>0</Notes>
  <HiddenSlides>0</HiddenSlides>
  <MMClips>0</MMClips>
  <ScaleCrop>false</ScaleCrop>
  <HeadingPairs>
    <vt:vector size="6" baseType="variant">
      <vt:variant>
        <vt:lpstr>사용한 글꼴</vt:lpstr>
      </vt:variant>
      <vt:variant>
        <vt:i4>15</vt:i4>
      </vt:variant>
      <vt:variant>
        <vt:lpstr>테마</vt:lpstr>
      </vt:variant>
      <vt:variant>
        <vt:i4>2</vt:i4>
      </vt:variant>
      <vt:variant>
        <vt:lpstr>슬라이드 제목</vt:lpstr>
      </vt:variant>
      <vt:variant>
        <vt:i4>125</vt:i4>
      </vt:variant>
    </vt:vector>
  </HeadingPairs>
  <TitlesOfParts>
    <vt:vector size="142" baseType="lpstr">
      <vt:lpstr>Goudy Sans Medium</vt:lpstr>
      <vt:lpstr>KoPub돋움체 Bold</vt:lpstr>
      <vt:lpstr>굴림</vt:lpstr>
      <vt:lpstr>맑은 고딕</vt:lpstr>
      <vt:lpstr>(한글 글꼴 사용)</vt:lpstr>
      <vt:lpstr>AGaramond Bold</vt:lpstr>
      <vt:lpstr>Arial</vt:lpstr>
      <vt:lpstr>Calibri</vt:lpstr>
      <vt:lpstr>Lucida Console</vt:lpstr>
      <vt:lpstr>Lucida Sans Unicode</vt:lpstr>
      <vt:lpstr>Verdana</vt:lpstr>
      <vt:lpstr>Wingdings</vt:lpstr>
      <vt:lpstr>Wingdings 2</vt:lpstr>
      <vt:lpstr>Wingdings 3</vt:lpstr>
      <vt:lpstr>맑은고딕</vt:lpstr>
      <vt:lpstr>Concourse</vt:lpstr>
      <vt:lpstr>20160325.5주차.강의자료</vt:lpstr>
      <vt:lpstr>Chapter 1 Introduction to Computers and the Internet</vt:lpstr>
      <vt:lpstr>강의, 실습 </vt:lpstr>
      <vt:lpstr>인터넷 환경의 변화</vt:lpstr>
      <vt:lpstr>연결성, 기술 발전 </vt:lpstr>
      <vt:lpstr>메타버스(metaverse)</vt:lpstr>
      <vt:lpstr>인터넷 </vt:lpstr>
      <vt:lpstr>플랫폼 기반 경제, 파괴적 혁신 </vt:lpstr>
      <vt:lpstr>왜 전통적 기업은 플랫폼 기업으로 진화하지 못했는가?</vt:lpstr>
      <vt:lpstr>프로그래밍 방법론의 변화</vt:lpstr>
      <vt:lpstr>PowerPoint 프레젠테이션</vt:lpstr>
      <vt:lpstr>PowerPoint 프레젠테이션</vt:lpstr>
      <vt:lpstr>PowerPoint 프레젠테이션</vt:lpstr>
      <vt:lpstr>1.1  Introduction</vt:lpstr>
      <vt:lpstr>1.1  Introduction (cont.)</vt:lpstr>
      <vt:lpstr>1.1  Introduction (cont.)</vt:lpstr>
      <vt:lpstr>1.1  Introduction (cont.)</vt:lpstr>
      <vt:lpstr>1.2  The Internet in Industry and Research</vt:lpstr>
      <vt:lpstr>PowerPoint 프레젠테이션</vt:lpstr>
      <vt:lpstr>1.2  The Internet in Industry and Research (cont.)</vt:lpstr>
      <vt:lpstr>PowerPoint 프레젠테이션</vt:lpstr>
      <vt:lpstr>PowerPoint 프레젠테이션</vt:lpstr>
      <vt:lpstr>1.2  The Internet in Industry and Research (cont.)</vt:lpstr>
      <vt:lpstr>PowerPoint 프레젠테이션</vt:lpstr>
      <vt:lpstr>PowerPoint 프레젠테이션</vt:lpstr>
      <vt:lpstr>PowerPoint 프레젠테이션</vt:lpstr>
      <vt:lpstr>1.2  The Internet in Industry and Research (cont.)</vt:lpstr>
      <vt:lpstr>PowerPoint 프레젠테이션</vt:lpstr>
      <vt:lpstr>PowerPoint 프레젠테이션</vt:lpstr>
      <vt:lpstr>1.3  HTML5, CSS3, JavaScript, Canvas and jQuery</vt:lpstr>
      <vt:lpstr>1.3  HTML5, CSS3, JavaScript, Canvas and  (cont.)</vt:lpstr>
      <vt:lpstr>1.3  HTML5, CSS3, JavaScript, Canvas and  (cont.)</vt:lpstr>
      <vt:lpstr>1.3  HTML5, CSS3, JavaScript, Canvas and  (cont.)</vt:lpstr>
      <vt:lpstr>1.3  HTML5, CSS3, JavaScript, Canvas and  (cont.)</vt:lpstr>
      <vt:lpstr>1.3  HTML5, CSS3, JavaScript, Canvas and  (cont.)</vt:lpstr>
      <vt:lpstr>PowerPoint 프레젠테이션</vt:lpstr>
      <vt:lpstr>PowerPoint 프레젠테이션</vt:lpstr>
      <vt:lpstr>1.3  HTML5, CSS3, JavaScript, Canvas and  (cont.)</vt:lpstr>
      <vt:lpstr>1.3  HTML5, CSS3, JavaScript, Canvas and  (cont.)</vt:lpstr>
      <vt:lpstr>1.3  HTML5, CSS3, JavaScript, Canvas and  (cont.)</vt:lpstr>
      <vt:lpstr>PowerPoint 프레젠테이션</vt:lpstr>
      <vt:lpstr>1.4  Demos</vt:lpstr>
      <vt:lpstr>PowerPoint 프레젠테이션</vt:lpstr>
      <vt:lpstr>PowerPoint 프레젠테이션</vt:lpstr>
      <vt:lpstr>PowerPoint 프레젠테이션</vt:lpstr>
      <vt:lpstr>PowerPoint 프레젠테이션</vt:lpstr>
      <vt:lpstr>1.5  Evolution of the Internet and World Wide Web</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1.5  Evolution of the Internet and World Wide Web (cont.)</vt:lpstr>
      <vt:lpstr>1.6  Web Basics</vt:lpstr>
      <vt:lpstr>1.6  Web Basics (cont.)</vt:lpstr>
      <vt:lpstr>1.6  Web Basics (cont.)</vt:lpstr>
      <vt:lpstr>1.6  Web Basics (cont.)</vt:lpstr>
      <vt:lpstr>1.6  Web Basics (cont.)</vt:lpstr>
      <vt:lpstr>PowerPoint 프레젠테이션</vt:lpstr>
      <vt:lpstr>1.6  Web Basics (cont.)</vt:lpstr>
      <vt:lpstr>PowerPoint 프레젠테이션</vt:lpstr>
      <vt:lpstr>1.6  Web Basics (cont.)</vt:lpstr>
      <vt:lpstr>1.6  Web Basics (cont.)</vt:lpstr>
      <vt:lpstr>1.6  Web Basics (cont.)</vt:lpstr>
      <vt:lpstr>1.6  Web Basics (cont.)</vt:lpstr>
      <vt:lpstr>1.6  Web Basics (cont.)</vt:lpstr>
      <vt:lpstr>1.6  Web Basics (cont.)</vt:lpstr>
      <vt:lpstr>PowerPoint 프레젠테이션</vt:lpstr>
      <vt:lpstr>1.6  Web Basics (cont.)</vt:lpstr>
      <vt:lpstr>1.7  Multitier Application Architecture</vt:lpstr>
      <vt:lpstr>PowerPoint 프레젠테이션</vt:lpstr>
      <vt:lpstr>1.7  Multitier Application Architecture (cont.)</vt:lpstr>
      <vt:lpstr>1.7  Multitier Application Architecture (cont.)</vt:lpstr>
      <vt:lpstr>1.8  Client-Side Scripting versus Server-Side Scripting</vt:lpstr>
      <vt:lpstr>1.8  Client-Side Scripting versus Server-Side Scripting (cont.)</vt:lpstr>
      <vt:lpstr>1.9  World Wide Web Consortium (W3C)</vt:lpstr>
      <vt:lpstr>1.10  Web 2.0: Going Social</vt:lpstr>
      <vt:lpstr>1.10  Web 2.0: Going Social (cont.)</vt:lpstr>
      <vt:lpstr>1.10  Web 2.0: Going Social (cont.)</vt:lpstr>
      <vt:lpstr>1.10  Web 2.0: Going Social (cont.)</vt:lpstr>
      <vt:lpstr>1.10  Web 2.0: Going Social (cont.)</vt:lpstr>
      <vt:lpstr>1.10  Web 2.0: Going Social (cont.)</vt:lpstr>
      <vt:lpstr>PowerPoint 프레젠테이션</vt:lpstr>
      <vt:lpstr>PowerPoint 프레젠테이션</vt:lpstr>
      <vt:lpstr>1.10  Web 2.0: Going Social (cont.)</vt:lpstr>
      <vt:lpstr>1.10  Web 2.0: Going Social (cont.)</vt:lpstr>
      <vt:lpstr>1.10  Web 2.0: Going Social (cont.)</vt:lpstr>
      <vt:lpstr>PowerPoint 프레젠테이션</vt:lpstr>
      <vt:lpstr>PowerPoint 프레젠테이션</vt:lpstr>
      <vt:lpstr>PowerPoint 프레젠테이션</vt:lpstr>
      <vt:lpstr>PowerPoint 프레젠테이션</vt:lpstr>
      <vt:lpstr>1.11  Data Hierarchy</vt:lpstr>
      <vt:lpstr>PowerPoint 프레젠테이션</vt:lpstr>
      <vt:lpstr>PowerPoint 프레젠테이션</vt:lpstr>
      <vt:lpstr>PowerPoint 프레젠테이션</vt:lpstr>
      <vt:lpstr>PowerPoint 프레젠테이션</vt:lpstr>
      <vt:lpstr>PowerPoint 프레젠테이션</vt:lpstr>
      <vt:lpstr>1.12  Operating Systems</vt:lpstr>
      <vt:lpstr>1.12.1 Desktop and Notebook Operating Systems</vt:lpstr>
      <vt:lpstr>1.12.1 Desktop and Notebook Operating Systems (cont.)</vt:lpstr>
      <vt:lpstr>1.12.1 Desktop and Notebook Operating Systems (cont.)</vt:lpstr>
      <vt:lpstr>1.12.2 Mobile Operating Systems</vt:lpstr>
      <vt:lpstr>1.13  Types of Programming Languages</vt:lpstr>
      <vt:lpstr>1.13  Types of Programming Languages (cont.)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1.14  Object Technology</vt:lpstr>
      <vt:lpstr>1.14  Object Technology (cont.)</vt:lpstr>
      <vt:lpstr>1.14  Object Technology (cont.)</vt:lpstr>
      <vt:lpstr>1.14  Object Technology (cont.)</vt:lpstr>
      <vt:lpstr>PowerPoint 프레젠테이션</vt:lpstr>
      <vt:lpstr>1.14  Object Technology (cont.)</vt:lpstr>
      <vt:lpstr>1.14  Object Technology (cont.)</vt:lpstr>
      <vt:lpstr>1.14  Object Technology (cont.)</vt:lpstr>
      <vt:lpstr>1.14  Object Technology (cont.)</vt:lpstr>
      <vt:lpstr>1.14  Object Technology (cont.)</vt:lpstr>
      <vt:lpstr>1.15  Keeping Up-to-Date with Information Technologies</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Computers and the Internet</dc:title>
  <dc:creator>Windows User</dc:creator>
  <cp:lastModifiedBy>Choi Sung Ki</cp:lastModifiedBy>
  <cp:revision>33</cp:revision>
  <dcterms:created xsi:type="dcterms:W3CDTF">2011-11-25T19:48:07Z</dcterms:created>
  <dcterms:modified xsi:type="dcterms:W3CDTF">2021-09-02T06:37:07Z</dcterms:modified>
</cp:coreProperties>
</file>